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63"/>
  </p:notesMasterIdLst>
  <p:sldIdLst>
    <p:sldId id="345" r:id="rId3"/>
    <p:sldId id="346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78" r:id="rId36"/>
    <p:sldId id="379" r:id="rId37"/>
    <p:sldId id="380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390" r:id="rId48"/>
    <p:sldId id="391" r:id="rId49"/>
    <p:sldId id="392" r:id="rId50"/>
    <p:sldId id="393" r:id="rId51"/>
    <p:sldId id="394" r:id="rId52"/>
    <p:sldId id="395" r:id="rId53"/>
    <p:sldId id="396" r:id="rId54"/>
    <p:sldId id="397" r:id="rId55"/>
    <p:sldId id="398" r:id="rId56"/>
    <p:sldId id="399" r:id="rId57"/>
    <p:sldId id="400" r:id="rId58"/>
    <p:sldId id="401" r:id="rId59"/>
    <p:sldId id="403" r:id="rId60"/>
    <p:sldId id="404" r:id="rId61"/>
    <p:sldId id="405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4660"/>
  </p:normalViewPr>
  <p:slideViewPr>
    <p:cSldViewPr>
      <p:cViewPr>
        <p:scale>
          <a:sx n="82" d="100"/>
          <a:sy n="82" d="100"/>
        </p:scale>
        <p:origin x="-726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A8A93-CF56-4E4B-A3F9-2BE28890F440}" type="datetimeFigureOut">
              <a:rPr lang="fr-CA" smtClean="0"/>
              <a:t>2015-01-13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9B2C-0338-4E29-9808-C10A19CC740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589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CA" altLang="fr-FR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741503" indent="-284292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141564" indent="-22714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598775" indent="-22714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2055986" indent="-227141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478028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900069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322110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744152" indent="-227141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84A4815-4328-4250-AB65-E63FB2C480B3}" type="slidenum">
              <a:rPr lang="fr-CA" altLang="fr-FR" sz="1200"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29</a:t>
            </a:fld>
            <a:endParaRPr lang="fr-CA" altLang="fr-FR" sz="12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2B1915-55D1-479F-BB60-FC2CE2279A42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9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69342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982D-A041-416B-A7B7-6B8FE226F3A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33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8082-BA16-4835-9EE3-72D8130CD30A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297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45B8-80BD-4AF2-B918-AA77A562BDE2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4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784D8-1E89-45CE-A0AC-DDED77196281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210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7DFAC-9AB4-46D2-BB4A-B4D9FA52CCF2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512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0F236-25CF-4F4F-82ED-2E9D2309ADA8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708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B4742-5BF8-4BA3-BF70-5D8317DB997F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0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312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B0E5-A2EC-414F-A83B-96D273125176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48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4324-88B5-488A-A606-A2610DF75F4A}" type="slidenum">
              <a:rPr lang="fr-CA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SEG2506 – Hivers 2013 - Hussein Al Osman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47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13/01/2015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1030" name="Picture 8" descr="uottawa-logo-nospace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77800"/>
            <a:ext cx="11430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B9D456-0085-42C8-A12E-75ECDDC72A0F}" type="slidenum">
              <a:rPr lang="fr-CA">
                <a:solidFill>
                  <a:srgbClr val="000000">
                    <a:tint val="75000"/>
                  </a:srgb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A">
              <a:solidFill>
                <a:srgbClr val="000000">
                  <a:tint val="75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SEG2506 – Hivers 2013 - Hussein Al Osman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pitchFamily="34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emf"/><Relationship Id="rId4" Type="http://schemas.openxmlformats.org/officeDocument/2006/relationships/oleObject" Target="../embeddings/Microsoft_Visio_2003-2010_Drawing111.vsd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Visio_2003-2010_Drawing222.vsd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cruise.eecs.uottawa.ca/umpleonline/" TargetMode="Externa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Machines d’états UML</a:t>
            </a:r>
            <a:endParaRPr lang="fr-CA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Utilisé pour modéliser le comportement dynamique d’un processus</a:t>
            </a:r>
          </a:p>
          <a:p>
            <a:pPr lvl="1"/>
            <a:r>
              <a:rPr lang="fr-CA" altLang="fr-FR" smtClean="0"/>
              <a:t>Peut être utilisé pour modéliser de haut niveau le comportement général d’un système entier</a:t>
            </a:r>
          </a:p>
          <a:p>
            <a:pPr lvl="1"/>
            <a:r>
              <a:rPr lang="fr-CA" altLang="fr-FR" smtClean="0"/>
              <a:t>Peut être utilisé pour modéliser le comportement détaillé d’un seul objet</a:t>
            </a:r>
          </a:p>
          <a:p>
            <a:pPr lvl="1"/>
            <a:r>
              <a:rPr lang="fr-CA" altLang="fr-FR" smtClean="0"/>
              <a:t>Tout autre niveau de détail entre ces deux extrêmes est possible</a:t>
            </a:r>
          </a:p>
        </p:txBody>
      </p:sp>
      <p:sp>
        <p:nvSpPr>
          <p:cNvPr id="17412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2B357AD-B3F5-4C97-8B73-31660B085714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8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Décisions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fr-FR" dirty="0" smtClean="0"/>
              <a:t>Comme dans les diagrammes d’activité, on peut utiliser des nœuds de décisions (ont les appelle pseudo-états)</a:t>
            </a:r>
          </a:p>
          <a:p>
            <a:pPr lvl="1">
              <a:buFont typeface="Arial" charset="0"/>
              <a:buChar char="•"/>
              <a:defRPr/>
            </a:pPr>
            <a:endParaRPr lang="fr-FR" dirty="0"/>
          </a:p>
          <a:p>
            <a:pPr indent="-182563">
              <a:buFont typeface="Arial" charset="0"/>
              <a:buNone/>
              <a:defRPr/>
            </a:pPr>
            <a:r>
              <a:rPr lang="fr-FR" dirty="0" smtClean="0"/>
              <a:t>Les nœuds de décisions sont représentés par des symboles de diamants</a:t>
            </a:r>
          </a:p>
          <a:p>
            <a:pPr lvl="1">
              <a:buFont typeface="Arial" charset="0"/>
              <a:buChar char="•"/>
              <a:defRPr/>
            </a:pPr>
            <a:r>
              <a:rPr lang="fr-FR" dirty="0" smtClean="0"/>
              <a:t>On a toujours une transition d’arrivée et deux ou plus transitions de départ</a:t>
            </a:r>
          </a:p>
          <a:p>
            <a:pPr lvl="1">
              <a:buFont typeface="Arial" charset="0"/>
              <a:buChar char="•"/>
              <a:defRPr/>
            </a:pPr>
            <a:r>
              <a:rPr lang="fr-FR" dirty="0" smtClean="0"/>
              <a:t>La branche d’exécution est décidée par la condition (garde) associée avec les transitions qui sortent du nœud de décision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EC213F7-3A60-40D4-AF24-F1183DC46D20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4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Décisions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CDEE0AB-5DD0-4CFB-B0F2-2CCDB4A469C2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60575"/>
            <a:ext cx="63309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6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/>
              <a:t>é</a:t>
            </a:r>
            <a:r>
              <a:rPr lang="fr-FR" dirty="0" smtClean="0"/>
              <a:t>tats composés</a:t>
            </a:r>
            <a:endParaRPr lang="fr-FR" dirty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1171575"/>
          </a:xfrm>
        </p:spPr>
        <p:txBody>
          <a:bodyPr/>
          <a:lstStyle/>
          <a:p>
            <a:r>
              <a:rPr lang="fr-FR" altLang="fr-FR" smtClean="0"/>
              <a:t>Une machine d’état peut inclure des diagrammes de sous-machine</a:t>
            </a:r>
          </a:p>
          <a:p>
            <a:r>
              <a:rPr lang="fr-FR" altLang="fr-FR" smtClean="0"/>
              <a:t>Exemple d’une application de communication simple: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E3D76C7-222E-47E3-BF51-1A525ADCD614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54063" y="3141663"/>
            <a:ext cx="3889375" cy="28082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</a:rPr>
              <a:t>Connected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00163" y="3716338"/>
            <a:ext cx="1831975" cy="5857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</a:rPr>
              <a:t>Waiting</a:t>
            </a:r>
            <a:endParaRPr lang="fr-CA" sz="1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00163" y="5076825"/>
            <a:ext cx="1831975" cy="584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 err="1">
                <a:solidFill>
                  <a:schemeClr val="tx1"/>
                </a:solidFill>
              </a:rPr>
              <a:t>ProcessingByte</a:t>
            </a:r>
            <a:endParaRPr lang="fr-CA" sz="1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19250" y="4302125"/>
            <a:ext cx="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43213" y="4302125"/>
            <a:ext cx="0" cy="774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1079500" y="4545013"/>
            <a:ext cx="971550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receiveByte</a:t>
            </a:r>
            <a:endParaRPr lang="fr-CA" altLang="fr-FR" sz="1000" b="0"/>
          </a:p>
        </p:txBody>
      </p:sp>
      <p:sp>
        <p:nvSpPr>
          <p:cNvPr id="28684" name="TextBox 14"/>
          <p:cNvSpPr txBox="1">
            <a:spLocks noChangeArrowheads="1"/>
          </p:cNvSpPr>
          <p:nvPr/>
        </p:nvSpPr>
        <p:spPr bwMode="auto">
          <a:xfrm>
            <a:off x="2339975" y="4560888"/>
            <a:ext cx="1152525" cy="246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byteProcessed</a:t>
            </a:r>
            <a:endParaRPr lang="fr-CA" altLang="fr-FR" sz="1000" b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32138" y="4010025"/>
            <a:ext cx="1152525" cy="6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284663" y="3870325"/>
            <a:ext cx="288925" cy="2921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28687" name="TextBox 18"/>
          <p:cNvSpPr txBox="1">
            <a:spLocks noChangeArrowheads="1"/>
          </p:cNvSpPr>
          <p:nvPr/>
        </p:nvSpPr>
        <p:spPr bwMode="auto">
          <a:xfrm>
            <a:off x="3276600" y="3759200"/>
            <a:ext cx="7905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disconnect</a:t>
            </a:r>
            <a:endParaRPr lang="fr-CA" altLang="fr-FR" sz="1000" b="0"/>
          </a:p>
        </p:txBody>
      </p:sp>
      <p:sp>
        <p:nvSpPr>
          <p:cNvPr id="21" name="Rounded Rectangle 20"/>
          <p:cNvSpPr/>
          <p:nvPr/>
        </p:nvSpPr>
        <p:spPr>
          <a:xfrm>
            <a:off x="5867400" y="3868738"/>
            <a:ext cx="1831975" cy="18637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400" b="1" dirty="0">
                <a:solidFill>
                  <a:schemeClr val="tx1"/>
                </a:solidFill>
              </a:rPr>
              <a:t>Disconnected</a:t>
            </a:r>
            <a:endParaRPr lang="fr-CA" sz="1400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643438" y="4284663"/>
            <a:ext cx="122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643438" y="5229225"/>
            <a:ext cx="12239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1" name="TextBox 26"/>
          <p:cNvSpPr txBox="1">
            <a:spLocks noChangeArrowheads="1"/>
          </p:cNvSpPr>
          <p:nvPr/>
        </p:nvSpPr>
        <p:spPr bwMode="auto">
          <a:xfrm>
            <a:off x="4860925" y="4953000"/>
            <a:ext cx="7905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connect</a:t>
            </a:r>
            <a:endParaRPr lang="fr-CA" altLang="fr-FR" sz="1000" b="0"/>
          </a:p>
        </p:txBody>
      </p:sp>
      <p:sp>
        <p:nvSpPr>
          <p:cNvPr id="29" name="Oval 28"/>
          <p:cNvSpPr/>
          <p:nvPr/>
        </p:nvSpPr>
        <p:spPr>
          <a:xfrm>
            <a:off x="6948488" y="3282950"/>
            <a:ext cx="287337" cy="29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0" name="Oval 29"/>
          <p:cNvSpPr/>
          <p:nvPr/>
        </p:nvSpPr>
        <p:spPr>
          <a:xfrm>
            <a:off x="4338638" y="3927475"/>
            <a:ext cx="180975" cy="1793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1" name="Straight Arrow Connector 30"/>
          <p:cNvCxnSpPr>
            <a:stCxn id="29" idx="4"/>
          </p:cNvCxnSpPr>
          <p:nvPr/>
        </p:nvCxnSpPr>
        <p:spPr>
          <a:xfrm>
            <a:off x="7092950" y="3575050"/>
            <a:ext cx="0" cy="293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7092950" y="6376988"/>
            <a:ext cx="287338" cy="2921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38" name="Oval 37"/>
          <p:cNvSpPr/>
          <p:nvPr/>
        </p:nvSpPr>
        <p:spPr>
          <a:xfrm>
            <a:off x="7146925" y="6432550"/>
            <a:ext cx="179388" cy="1809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7235825" y="5734050"/>
            <a:ext cx="0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8" name="TextBox 41"/>
          <p:cNvSpPr txBox="1">
            <a:spLocks noChangeArrowheads="1"/>
          </p:cNvSpPr>
          <p:nvPr/>
        </p:nvSpPr>
        <p:spPr bwMode="auto">
          <a:xfrm>
            <a:off x="6764338" y="5949950"/>
            <a:ext cx="1047750" cy="246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000" b="0"/>
              <a:t>closeSession</a:t>
            </a:r>
            <a:endParaRPr lang="fr-CA" altLang="fr-FR" sz="1000" b="0"/>
          </a:p>
        </p:txBody>
      </p:sp>
      <p:sp>
        <p:nvSpPr>
          <p:cNvPr id="45" name="Oval 44"/>
          <p:cNvSpPr/>
          <p:nvPr/>
        </p:nvSpPr>
        <p:spPr>
          <a:xfrm>
            <a:off x="900113" y="3297238"/>
            <a:ext cx="287337" cy="2921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46" name="Straight Arrow Connector 45"/>
          <p:cNvCxnSpPr>
            <a:stCxn id="45" idx="5"/>
          </p:cNvCxnSpPr>
          <p:nvPr/>
        </p:nvCxnSpPr>
        <p:spPr>
          <a:xfrm>
            <a:off x="1146175" y="3548063"/>
            <a:ext cx="153988" cy="3206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états </a:t>
            </a:r>
            <a:r>
              <a:rPr lang="fr-FR" dirty="0"/>
              <a:t>composés - Exemple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FB51A5B-3D62-4CAA-AF68-CC5F4023E648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46767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2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/>
              <a:t>é</a:t>
            </a:r>
            <a:r>
              <a:rPr lang="fr-FR" dirty="0" smtClean="0"/>
              <a:t>tats composés - Exemple</a:t>
            </a:r>
            <a:endParaRPr lang="fr-CA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Même exemple, mais avec une représentation alternative</a:t>
            </a:r>
          </a:p>
          <a:p>
            <a:pPr lvl="1"/>
            <a:r>
              <a:rPr lang="fr-FR" altLang="fr-FR" smtClean="0"/>
              <a:t>Le symbole dans l’état “Check Pin” indique que les détails de la sous-machine sont spécifiés dans une autre machine d’état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3072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7746AA9-5357-4E47-A1AA-44224717E693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52738"/>
            <a:ext cx="39719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Points D’entrée</a:t>
            </a:r>
            <a:endParaRPr lang="fr-FR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Parfois, on n’a pas besoin de commencer l’exécution par l’état initial</a:t>
            </a:r>
          </a:p>
          <a:p>
            <a:pPr lvl="1"/>
            <a:r>
              <a:rPr lang="fr-FR" altLang="fr-FR" smtClean="0"/>
              <a:t>Il arrive des fois qu’on veut commencer l’exécution à partir d’un point alternatif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E62DAC5-C77E-490C-A977-CA59A39AFE6D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979613" y="3213100"/>
            <a:ext cx="5472112" cy="3095625"/>
          </a:xfrm>
          <a:prstGeom prst="roundRect">
            <a:avLst/>
          </a:prstGeom>
          <a:solidFill>
            <a:srgbClr val="FFF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sz="1400" b="1" dirty="0" err="1">
                <a:solidFill>
                  <a:schemeClr val="tx1"/>
                </a:solidFill>
              </a:rPr>
              <a:t>PerformActivity</a:t>
            </a:r>
            <a:endParaRPr lang="fr-CA" sz="1400" b="1" dirty="0">
              <a:solidFill>
                <a:schemeClr val="tx1"/>
              </a:solidFill>
            </a:endParaRPr>
          </a:p>
        </p:txBody>
      </p:sp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752850"/>
            <a:ext cx="4205287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01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Points D’entrée</a:t>
            </a:r>
            <a:endParaRPr lang="fr-FR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Voici le même système qu’on vient de voir, d’un niveau plus haut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3ACE2D7-05F0-4C44-8AE1-61837F181BA7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74913"/>
            <a:ext cx="6516688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71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Points de Sortie Alternative</a:t>
            </a:r>
            <a:endParaRPr lang="fr-CA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Il est aussi possible d’avoir des points de sortie alternative d’un état composé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8F85F3C-6CB9-45FD-BA92-9D4666CA03B0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6481762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1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/>
              <a:t>Cas d’utilisation – ATM </a:t>
            </a:r>
            <a:r>
              <a:rPr lang="fr-CA" dirty="0" smtClean="0"/>
              <a:t>– Valider le NIP (1)</a:t>
            </a:r>
            <a:endParaRPr lang="fr-CA" dirty="0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24400"/>
          </a:xfrm>
        </p:spPr>
        <p:txBody>
          <a:bodyPr/>
          <a:lstStyle/>
          <a:p>
            <a:r>
              <a:rPr lang="fr-CA" altLang="fr-FR" sz="2100" smtClean="0"/>
              <a:t>Nom du cas d’utilisation:</a:t>
            </a:r>
            <a:r>
              <a:rPr lang="fr-CA" altLang="fr-FR" sz="2100" b="0" smtClean="0"/>
              <a:t> Valider le NIP</a:t>
            </a:r>
          </a:p>
          <a:p>
            <a:endParaRPr lang="fr-CA" altLang="fr-FR" sz="2100" b="0" smtClean="0"/>
          </a:p>
          <a:p>
            <a:r>
              <a:rPr lang="fr-CA" altLang="fr-FR" sz="2100" smtClean="0"/>
              <a:t>Sommaire:</a:t>
            </a:r>
            <a:r>
              <a:rPr lang="fr-CA" altLang="fr-FR" sz="2100" b="0" smtClean="0"/>
              <a:t> Le système valide le NIP du client</a:t>
            </a:r>
          </a:p>
          <a:p>
            <a:endParaRPr lang="fr-CA" altLang="fr-FR" sz="2100" b="0" smtClean="0"/>
          </a:p>
          <a:p>
            <a:r>
              <a:rPr lang="fr-CA" altLang="fr-FR" sz="2100" smtClean="0"/>
              <a:t>Acteur:</a:t>
            </a:r>
            <a:r>
              <a:rPr lang="fr-CA" altLang="fr-FR" sz="2100" b="0" smtClean="0"/>
              <a:t> Client de l’ATM</a:t>
            </a:r>
          </a:p>
          <a:p>
            <a:endParaRPr lang="fr-CA" altLang="fr-FR" sz="2100" b="0" smtClean="0"/>
          </a:p>
          <a:p>
            <a:r>
              <a:rPr lang="fr-CA" altLang="fr-FR" sz="2100" smtClean="0"/>
              <a:t>Précondition:</a:t>
            </a:r>
            <a:r>
              <a:rPr lang="fr-CA" altLang="fr-FR" sz="2100" b="0" smtClean="0"/>
              <a:t> L’ATM est inoccupé, affichant le message de bienvenue.</a:t>
            </a:r>
          </a:p>
          <a:p>
            <a:endParaRPr lang="fr-CA" altLang="fr-FR" smtClean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3FBBA26-B446-4E48-98C4-74D7CB6CB6D4}" type="slidenum">
              <a:rPr lang="fr-CA" altLang="fr-FR" sz="1200" b="0" smtClean="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fr-CA" altLang="fr-FR" sz="1200" b="0" smtClean="0">
              <a:solidFill>
                <a:srgbClr val="898989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1509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fr-FR" sz="1000" b="0" smtClean="0">
                <a:latin typeface="Times New Roman" pitchFamily="18" charset="0"/>
              </a:rPr>
              <a:t>SEG2506 – Hiver 2014 – Hussein Al Osman</a:t>
            </a:r>
          </a:p>
        </p:txBody>
      </p:sp>
    </p:spTree>
    <p:extLst>
      <p:ext uri="{BB962C8B-B14F-4D97-AF65-F5344CB8AC3E}">
        <p14:creationId xmlns:p14="http://schemas.microsoft.com/office/powerpoint/2010/main" val="40653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/>
              <a:t>Cas d’utilisation – ATM </a:t>
            </a:r>
            <a:r>
              <a:rPr lang="fr-CA" dirty="0" smtClean="0"/>
              <a:t>– Valider le NIP (2)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7244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  <a:defRPr/>
            </a:pPr>
            <a:r>
              <a:rPr lang="fr-CA" sz="2100" dirty="0" smtClean="0"/>
              <a:t>Séquence principale: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Le client insert sa carte ATM dans le lecteur.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Si le système reconnait la carte, il lit le numéro de la carte.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Le système demande au client son NIP.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Le client rentre son NIP.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Le système vérifie la date d’expiration de la carte et si la carte a été déclarée perdue ou volée.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Si la carte est valide, le système vérifie si le NIP rentré correspond  au NIP de la carte maintenu par le système.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Si les NIP matchent, le système vérifie quels comptes sont accessibles avec la carte ATM.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2100" dirty="0" smtClean="0"/>
              <a:t>Le système affiche les comptes du client et demande au client quel type de transaction il veut: retirer, voir ou transférer.</a:t>
            </a:r>
          </a:p>
          <a:p>
            <a:pPr>
              <a:buFont typeface="Arial" charset="0"/>
              <a:buNone/>
              <a:defRPr/>
            </a:pPr>
            <a:endParaRPr lang="fr-CA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B4D97F7-AA40-4FAF-85BB-119ECD318D20}" type="slidenum">
              <a:rPr lang="fr-CA" altLang="fr-FR" sz="1200" b="0" smtClean="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fr-CA" altLang="fr-FR" sz="1200" b="0" smtClean="0">
              <a:solidFill>
                <a:srgbClr val="898989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3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fr-FR" sz="1000" b="0" smtClean="0">
                <a:latin typeface="Times New Roman" pitchFamily="18" charset="0"/>
              </a:rPr>
              <a:t>SEG2506 – Hiver 2014 – Hussein Al Osman</a:t>
            </a:r>
          </a:p>
        </p:txBody>
      </p:sp>
    </p:spTree>
    <p:extLst>
      <p:ext uri="{BB962C8B-B14F-4D97-AF65-F5344CB8AC3E}">
        <p14:creationId xmlns:p14="http://schemas.microsoft.com/office/powerpoint/2010/main" val="2410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Exemple d’une Machine d</a:t>
            </a:r>
            <a:r>
              <a:rPr lang="en-CA" dirty="0" smtClean="0"/>
              <a:t>’</a:t>
            </a:r>
            <a:r>
              <a:rPr lang="fr-CA" dirty="0" smtClean="0"/>
              <a:t>états</a:t>
            </a:r>
            <a:endParaRPr lang="fr-CA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Exemple Pour Modéliser les états d’une porte de garage</a:t>
            </a:r>
          </a:p>
          <a:p>
            <a:r>
              <a:rPr lang="fr-FR" altLang="fr-FR" i="1" smtClean="0"/>
              <a:t>(On va revenir à cet exemple plus tard)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DA150F2-92BF-4F80-8C58-9BF6F3129E7E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205038"/>
            <a:ext cx="347345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9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/>
              <a:t>Cas d’utilisation – ATM – Valider le NIP </a:t>
            </a:r>
            <a:r>
              <a:rPr lang="fr-CA" dirty="0" smtClean="0"/>
              <a:t>(3)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7620000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fr-CA" dirty="0" smtClean="0"/>
              <a:t>Séquences alternatives:</a:t>
            </a:r>
            <a:endParaRPr lang="fr-CA" b="0" dirty="0" smtClean="0"/>
          </a:p>
          <a:p>
            <a:pPr marL="800100" lvl="1" indent="-342900">
              <a:defRPr/>
            </a:pPr>
            <a:r>
              <a:rPr lang="fr-CA" dirty="0" smtClean="0"/>
              <a:t>Étape 2: Si le système ne reconnait pas la carte, il éjecte la carte</a:t>
            </a:r>
          </a:p>
          <a:p>
            <a:pPr marL="800100" lvl="1" indent="-342900">
              <a:defRPr/>
            </a:pPr>
            <a:r>
              <a:rPr lang="fr-CA" dirty="0" smtClean="0"/>
              <a:t>Étape 5: Si le système détermine que la carte est expirée, le système confisque la carte.</a:t>
            </a:r>
          </a:p>
          <a:p>
            <a:pPr marL="800100" lvl="1" indent="-342900">
              <a:defRPr/>
            </a:pPr>
            <a:r>
              <a:rPr lang="fr-CA" dirty="0" smtClean="0"/>
              <a:t>Étape 5: Si le système détermine que la carte a été déclarée perdue ou volée, le système confisque la carte.</a:t>
            </a:r>
          </a:p>
          <a:p>
            <a:pPr marL="800100" lvl="1" indent="-342900">
              <a:defRPr/>
            </a:pPr>
            <a:r>
              <a:rPr lang="fr-CA" dirty="0" smtClean="0"/>
              <a:t>Étape 7: Si le NIP rentré par le client ne matche pas le NIP de cette carte, le système redemande le NIP.</a:t>
            </a:r>
          </a:p>
          <a:p>
            <a:pPr marL="800100" lvl="1" indent="-342900">
              <a:defRPr/>
            </a:pPr>
            <a:r>
              <a:rPr lang="fr-CA" dirty="0" smtClean="0"/>
              <a:t>Étape 7: Si le client rentre un NIP incorrect trois fois, le système confisque la carte.</a:t>
            </a:r>
          </a:p>
          <a:p>
            <a:pPr marL="800100" lvl="1" indent="-342900">
              <a:defRPr/>
            </a:pPr>
            <a:r>
              <a:rPr lang="fr-CA" dirty="0" smtClean="0"/>
              <a:t>Étapes 4-8: Si le client rentre « Annuler », le système annule la transaction et éjecte la carte.</a:t>
            </a:r>
          </a:p>
          <a:p>
            <a:pPr marL="800100" lvl="1" indent="-342900">
              <a:defRPr/>
            </a:pPr>
            <a:endParaRPr lang="fr-CA" dirty="0" smtClean="0"/>
          </a:p>
          <a:p>
            <a:pPr>
              <a:buFont typeface="Arial" charset="0"/>
              <a:buNone/>
              <a:defRPr/>
            </a:pPr>
            <a:r>
              <a:rPr lang="fr-CA" dirty="0" smtClean="0"/>
              <a:t>Poste-condition:</a:t>
            </a:r>
            <a:r>
              <a:rPr lang="fr-CA" b="0" dirty="0" smtClean="0"/>
              <a:t> Le NIP du client a été validé.</a:t>
            </a:r>
          </a:p>
          <a:p>
            <a:pPr>
              <a:buFont typeface="Arial" charset="0"/>
              <a:buNone/>
              <a:defRPr/>
            </a:pPr>
            <a:endParaRPr lang="fr-CA" dirty="0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D283F16-5009-4DCF-8E07-1FC563A4C021}" type="slidenum">
              <a:rPr lang="fr-CA" altLang="fr-FR" sz="1200" b="0" smtClean="0">
                <a:solidFill>
                  <a:srgbClr val="898989"/>
                </a:solidFill>
                <a:latin typeface="Times New Roman" pitchFamily="18" charset="0"/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fr-CA" altLang="fr-FR" sz="1200" b="0" smtClean="0">
              <a:solidFill>
                <a:srgbClr val="898989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fr-FR" sz="1000" b="0" smtClean="0">
                <a:latin typeface="Times New Roman" pitchFamily="18" charset="0"/>
              </a:rPr>
              <a:t>SEG2506 – Hiver 2014 – Hussein Al Osman</a:t>
            </a:r>
          </a:p>
        </p:txBody>
      </p:sp>
    </p:spTree>
    <p:extLst>
      <p:ext uri="{BB962C8B-B14F-4D97-AF65-F5344CB8AC3E}">
        <p14:creationId xmlns:p14="http://schemas.microsoft.com/office/powerpoint/2010/main" val="4730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Exemple Machine ATM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CFFF2DE-3E14-4471-8175-2AF9C8432974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7893" name="Content Placeholder 2"/>
          <p:cNvSpPr txBox="1">
            <a:spLocks/>
          </p:cNvSpPr>
          <p:nvPr/>
        </p:nvSpPr>
        <p:spPr bwMode="auto">
          <a:xfrm>
            <a:off x="457200" y="1752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indent="-182563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/>
              <a:t>Validation du NIP:</a:t>
            </a:r>
          </a:p>
        </p:txBody>
      </p:sp>
      <p:pic>
        <p:nvPicPr>
          <p:cNvPr id="37894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916113"/>
            <a:ext cx="5688012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6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Exemple Machine ATM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SEG2506 – Hiver 2014 – Hussein Al Osman</a:t>
            </a:r>
            <a:endParaRPr lang="en-US" dirty="0"/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AEF8E91-A7BE-4C59-BB18-EEDFA1861545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511175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Content Placeholder 2"/>
          <p:cNvSpPr txBox="1">
            <a:spLocks/>
          </p:cNvSpPr>
          <p:nvPr/>
        </p:nvSpPr>
        <p:spPr bwMode="auto">
          <a:xfrm>
            <a:off x="457200" y="1752600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indent="-182563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altLang="fr-FR"/>
              <a:t>Retirage des fonds:</a:t>
            </a:r>
          </a:p>
        </p:txBody>
      </p:sp>
    </p:spTree>
    <p:extLst>
      <p:ext uri="{BB962C8B-B14F-4D97-AF65-F5344CB8AC3E}">
        <p14:creationId xmlns:p14="http://schemas.microsoft.com/office/powerpoint/2010/main" val="7192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32004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Section 4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fr-CA" dirty="0" smtClean="0"/>
              <a:t>Modélisation comportementale</a:t>
            </a:r>
            <a:endParaRPr lang="fr-CA" dirty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SEG2106 – Winter 2014 – Hussein Al Osman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137FAE8-DB82-4A87-83E5-FB3012F0031E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sujets</a:t>
            </a:r>
            <a:endParaRPr lang="fr-CA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Nous allons continuer de parler la machine d’état UML</a:t>
            </a:r>
          </a:p>
          <a:p>
            <a:endParaRPr lang="fr-CA" altLang="fr-FR" smtClean="0"/>
          </a:p>
          <a:p>
            <a:r>
              <a:rPr lang="fr-CA" altLang="fr-FR" smtClean="0"/>
              <a:t>Nous allons voir un exemple complet d’étude de cas pour construction d’un logiciel simple avec concentration sur les machines d’état UML</a:t>
            </a:r>
          </a:p>
          <a:p>
            <a:endParaRPr lang="fr-CA" altLang="fr-FR" smtClean="0"/>
          </a:p>
          <a:p>
            <a:r>
              <a:rPr lang="fr-CA" altLang="fr-FR" smtClean="0"/>
              <a:t>Nous terminerons cette section avec des commentaires finaux de sagesse!</a:t>
            </a:r>
          </a:p>
        </p:txBody>
      </p:sp>
      <p:sp>
        <p:nvSpPr>
          <p:cNvPr id="14340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SEG2106 – Winter 2014 – Hussein Al Osman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C374E2C-9C5C-439D-AA4A-289B0A9FB608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séance passée</a:t>
            </a:r>
            <a:endParaRPr lang="fr-CA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Nous avons parler des machines d’état UML</a:t>
            </a:r>
          </a:p>
          <a:p>
            <a:pPr lvl="1"/>
            <a:r>
              <a:rPr lang="fr-CA" altLang="fr-FR" smtClean="0"/>
              <a:t>États et transitions</a:t>
            </a:r>
          </a:p>
          <a:p>
            <a:pPr lvl="1"/>
            <a:r>
              <a:rPr lang="fr-CA" altLang="fr-FR" smtClean="0"/>
              <a:t>Effets d’état</a:t>
            </a:r>
          </a:p>
          <a:p>
            <a:pPr lvl="1"/>
            <a:r>
              <a:rPr lang="fr-CA" altLang="fr-FR" smtClean="0"/>
              <a:t>Auto Transition</a:t>
            </a:r>
          </a:p>
          <a:p>
            <a:pPr lvl="1"/>
            <a:r>
              <a:rPr lang="fr-CA" altLang="fr-FR" smtClean="0"/>
              <a:t>Pseudo-états de décisions</a:t>
            </a:r>
          </a:p>
          <a:p>
            <a:pPr lvl="1"/>
            <a:r>
              <a:rPr lang="fr-CA" altLang="fr-FR" smtClean="0"/>
              <a:t>États composés</a:t>
            </a:r>
          </a:p>
          <a:p>
            <a:pPr lvl="1"/>
            <a:r>
              <a:rPr lang="fr-CA" altLang="fr-FR" smtClean="0"/>
              <a:t>Entrées et sorties alternatives</a:t>
            </a:r>
          </a:p>
          <a:p>
            <a:pPr lvl="1"/>
            <a:endParaRPr lang="fr-CA" altLang="fr-FR" smtClean="0"/>
          </a:p>
          <a:p>
            <a:r>
              <a:rPr lang="fr-CA" altLang="fr-FR" smtClean="0"/>
              <a:t>Aujourd’hui, nous allons voir des concepts de machines d’états UML plus avancés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65D09B7-524D-4743-B412-5FC2020B1C60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États d’histoire</a:t>
            </a:r>
            <a:endParaRPr lang="fr-CA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Une machine d'état décrit les aspects dynamiques d'un processus dont le comportement actuel dépend de son passé </a:t>
            </a:r>
          </a:p>
          <a:p>
            <a:r>
              <a:rPr lang="fr-FR" altLang="fr-FR" smtClean="0"/>
              <a:t>Une machine d'état en vigueur spécifie l'ordre légal des états dont un processus peut passer au cours de sa vie </a:t>
            </a:r>
          </a:p>
          <a:p>
            <a:r>
              <a:rPr lang="fr-FR" altLang="fr-FR" smtClean="0"/>
              <a:t>Quand une transition entre dans un état composé, l'action de la sous machine d'état recommence à son état initial</a:t>
            </a:r>
          </a:p>
          <a:p>
            <a:pPr lvl="1"/>
            <a:r>
              <a:rPr lang="fr-FR" altLang="fr-FR" smtClean="0"/>
              <a:t>Sauf si un point d'entrée alternatif est spécifié </a:t>
            </a:r>
          </a:p>
          <a:p>
            <a:endParaRPr lang="fr-FR" altLang="fr-FR" smtClean="0"/>
          </a:p>
          <a:p>
            <a:r>
              <a:rPr lang="fr-FR" altLang="fr-FR" smtClean="0"/>
              <a:t>Il y a des moments où vous souhaitez modéliser un processus de sorte qu'il se souvient du dernièr sous-état qui était actif avant de quitter l'état composé</a:t>
            </a:r>
            <a:endParaRPr lang="fr-CA" altLang="fr-F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SEG2106 – Winter 2014 – Hussein Al Osman</a:t>
            </a: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D140AB7-37D3-44EB-BA9A-8E6167C2D112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États d’histoire</a:t>
            </a:r>
            <a:endParaRPr lang="fr-CA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Diagramme d’état simple d’une machine à laver:</a:t>
            </a:r>
          </a:p>
          <a:p>
            <a:pPr lvl="1"/>
            <a:r>
              <a:rPr lang="fr-CA" altLang="fr-FR" smtClean="0"/>
              <a:t>Événement coupure du courant électrique: transition à l’état “Power Off”</a:t>
            </a:r>
          </a:p>
          <a:p>
            <a:pPr lvl="1"/>
            <a:r>
              <a:rPr lang="fr-CA" altLang="fr-FR" smtClean="0"/>
              <a:t>Événement courant restauré: transition à l’état actif avant la coupure du courant pour continuer le cycle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E349922-73BE-4B85-8A60-0A6558179554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3570288"/>
            <a:ext cx="7369175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4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Régions concurrentielles</a:t>
            </a:r>
            <a:endParaRPr lang="fr-CA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Les machines de sous-état séquentielles sont le genre de sous-machines les plus connues</a:t>
            </a:r>
          </a:p>
          <a:p>
            <a:pPr lvl="1"/>
            <a:r>
              <a:rPr lang="fr-CA" altLang="fr-FR" smtClean="0"/>
              <a:t>Dans certaines situations de modélisation, on fait appel à des sous machines concurrentielles (deux machines de sous-état ou plus qui travaillent simultanément)</a:t>
            </a:r>
          </a:p>
          <a:p>
            <a:r>
              <a:rPr lang="fr-CA" altLang="fr-FR" smtClean="0"/>
              <a:t>Exemple des freins:</a:t>
            </a:r>
          </a:p>
          <a:p>
            <a:endParaRPr lang="fr-CA" altLang="fr-F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6B2684E-67EE-4D32-9210-7E4A94431F80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4900"/>
            <a:ext cx="5416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7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Régions concurrentielles</a:t>
            </a:r>
            <a:endParaRPr lang="fr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20000" cy="812800"/>
          </a:xfrm>
        </p:spPr>
        <p:txBody>
          <a:bodyPr/>
          <a:lstStyle/>
          <a:p>
            <a:r>
              <a:rPr lang="fr-CA" altLang="fr-FR" smtClean="0"/>
              <a:t>Exemple de modélisation d’un système de maintenance qui utilise des régions concurrentielles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D23DF4E-2B1E-45B9-B368-14CE4A5F1175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7088" y="4257675"/>
            <a:ext cx="792162" cy="681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Idle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49575" y="2708275"/>
            <a:ext cx="4143375" cy="3168650"/>
          </a:xfrm>
          <a:prstGeom prst="roundRect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sz="1400" dirty="0"/>
              <a:t>Maintenance</a:t>
            </a:r>
            <a:endParaRPr lang="fr-CA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3454400" y="3716338"/>
            <a:ext cx="1044575" cy="61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Testing devices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3675" y="3716338"/>
            <a:ext cx="1314450" cy="61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Self diagnosing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54400" y="4905375"/>
            <a:ext cx="1044575" cy="61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Waiting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273675" y="4905375"/>
            <a:ext cx="1314450" cy="611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Processing Command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84438" y="3933825"/>
            <a:ext cx="142875" cy="13319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15" name="Straight Arrow Connector 14"/>
          <p:cNvCxnSpPr>
            <a:stCxn id="6" idx="3"/>
            <a:endCxn id="13" idx="1"/>
          </p:cNvCxnSpPr>
          <p:nvPr/>
        </p:nvCxnSpPr>
        <p:spPr>
          <a:xfrm>
            <a:off x="1619250" y="4597400"/>
            <a:ext cx="8651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3"/>
            <a:endCxn id="8" idx="1"/>
          </p:cNvCxnSpPr>
          <p:nvPr/>
        </p:nvCxnSpPr>
        <p:spPr>
          <a:xfrm flipV="1">
            <a:off x="2627313" y="4022725"/>
            <a:ext cx="827087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3"/>
            <a:endCxn id="10" idx="1"/>
          </p:cNvCxnSpPr>
          <p:nvPr/>
        </p:nvCxnSpPr>
        <p:spPr>
          <a:xfrm>
            <a:off x="2627313" y="4598988"/>
            <a:ext cx="827087" cy="612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812088" y="3933825"/>
            <a:ext cx="144462" cy="133191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22" name="Straight Arrow Connector 21"/>
          <p:cNvCxnSpPr>
            <a:stCxn id="9" idx="3"/>
            <a:endCxn id="21" idx="1"/>
          </p:cNvCxnSpPr>
          <p:nvPr/>
        </p:nvCxnSpPr>
        <p:spPr>
          <a:xfrm>
            <a:off x="6588125" y="4022725"/>
            <a:ext cx="1223963" cy="5762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3"/>
            <a:endCxn id="21" idx="1"/>
          </p:cNvCxnSpPr>
          <p:nvPr/>
        </p:nvCxnSpPr>
        <p:spPr>
          <a:xfrm flipV="1">
            <a:off x="6588125" y="4598988"/>
            <a:ext cx="1223963" cy="6127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79388" y="4454525"/>
            <a:ext cx="288925" cy="2889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29" name="Straight Arrow Connector 28"/>
          <p:cNvCxnSpPr>
            <a:stCxn id="28" idx="6"/>
            <a:endCxn id="6" idx="1"/>
          </p:cNvCxnSpPr>
          <p:nvPr/>
        </p:nvCxnSpPr>
        <p:spPr>
          <a:xfrm flipV="1">
            <a:off x="468313" y="4597400"/>
            <a:ext cx="35877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477" name="Group 34"/>
          <p:cNvGrpSpPr>
            <a:grpSpLocks/>
          </p:cNvGrpSpPr>
          <p:nvPr/>
        </p:nvGrpSpPr>
        <p:grpSpPr bwMode="auto">
          <a:xfrm>
            <a:off x="1085850" y="3309938"/>
            <a:ext cx="287338" cy="287337"/>
            <a:chOff x="647564" y="2732162"/>
            <a:chExt cx="288032" cy="288032"/>
          </a:xfrm>
        </p:grpSpPr>
        <p:sp>
          <p:nvSpPr>
            <p:cNvPr id="36" name="Oval 35"/>
            <p:cNvSpPr/>
            <p:nvPr/>
          </p:nvSpPr>
          <p:spPr>
            <a:xfrm>
              <a:off x="719175" y="2803772"/>
              <a:ext cx="144811" cy="14481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37" name="Oval 36"/>
            <p:cNvSpPr/>
            <p:nvPr/>
          </p:nvSpPr>
          <p:spPr>
            <a:xfrm>
              <a:off x="647564" y="273216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2949575" y="3284538"/>
            <a:ext cx="4143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949575" y="4437063"/>
            <a:ext cx="414337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0" name="TextBox 45"/>
          <p:cNvSpPr txBox="1">
            <a:spLocks noChangeArrowheads="1"/>
          </p:cNvSpPr>
          <p:nvPr/>
        </p:nvSpPr>
        <p:spPr bwMode="auto">
          <a:xfrm>
            <a:off x="2955925" y="3292475"/>
            <a:ext cx="93503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Testing</a:t>
            </a:r>
            <a:endParaRPr lang="fr-CA" altLang="fr-FR" sz="1400" b="0"/>
          </a:p>
        </p:txBody>
      </p:sp>
      <p:sp>
        <p:nvSpPr>
          <p:cNvPr id="19481" name="TextBox 46"/>
          <p:cNvSpPr txBox="1">
            <a:spLocks noChangeArrowheads="1"/>
          </p:cNvSpPr>
          <p:nvPr/>
        </p:nvSpPr>
        <p:spPr bwMode="auto">
          <a:xfrm>
            <a:off x="2916238" y="4454525"/>
            <a:ext cx="1249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Commanding</a:t>
            </a:r>
            <a:endParaRPr lang="fr-CA" altLang="fr-FR" sz="1400" b="0"/>
          </a:p>
        </p:txBody>
      </p:sp>
      <p:cxnSp>
        <p:nvCxnSpPr>
          <p:cNvPr id="48" name="Straight Arrow Connector 47"/>
          <p:cNvCxnSpPr>
            <a:stCxn id="8" idx="3"/>
            <a:endCxn id="9" idx="1"/>
          </p:cNvCxnSpPr>
          <p:nvPr/>
        </p:nvCxnSpPr>
        <p:spPr>
          <a:xfrm>
            <a:off x="4498975" y="4022725"/>
            <a:ext cx="774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0" idx="3"/>
            <a:endCxn id="11" idx="1"/>
          </p:cNvCxnSpPr>
          <p:nvPr/>
        </p:nvCxnSpPr>
        <p:spPr>
          <a:xfrm>
            <a:off x="4498975" y="5211763"/>
            <a:ext cx="7747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4" name="TextBox 55"/>
          <p:cNvSpPr txBox="1">
            <a:spLocks noChangeArrowheads="1"/>
          </p:cNvSpPr>
          <p:nvPr/>
        </p:nvSpPr>
        <p:spPr bwMode="auto">
          <a:xfrm>
            <a:off x="4340225" y="5300663"/>
            <a:ext cx="1095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command</a:t>
            </a:r>
            <a:endParaRPr lang="fr-CA" altLang="fr-FR" sz="1100" b="0"/>
          </a:p>
        </p:txBody>
      </p:sp>
      <p:sp>
        <p:nvSpPr>
          <p:cNvPr id="58" name="Freeform 57"/>
          <p:cNvSpPr/>
          <p:nvPr/>
        </p:nvSpPr>
        <p:spPr>
          <a:xfrm>
            <a:off x="4184650" y="4657725"/>
            <a:ext cx="1630363" cy="227013"/>
          </a:xfrm>
          <a:custGeom>
            <a:avLst/>
            <a:gdLst>
              <a:gd name="connsiteX0" fmla="*/ 1630680 w 1630680"/>
              <a:gd name="connsiteY0" fmla="*/ 226923 h 226923"/>
              <a:gd name="connsiteX1" fmla="*/ 1066800 w 1630680"/>
              <a:gd name="connsiteY1" fmla="*/ 28803 h 226923"/>
              <a:gd name="connsiteX2" fmla="*/ 533400 w 1630680"/>
              <a:gd name="connsiteY2" fmla="*/ 21183 h 226923"/>
              <a:gd name="connsiteX3" fmla="*/ 0 w 1630680"/>
              <a:gd name="connsiteY3" fmla="*/ 219303 h 226923"/>
              <a:gd name="connsiteX4" fmla="*/ 0 w 1630680"/>
              <a:gd name="connsiteY4" fmla="*/ 219303 h 22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680" h="226923">
                <a:moveTo>
                  <a:pt x="1630680" y="226923"/>
                </a:moveTo>
                <a:cubicBezTo>
                  <a:pt x="1440180" y="145008"/>
                  <a:pt x="1249680" y="63093"/>
                  <a:pt x="1066800" y="28803"/>
                </a:cubicBezTo>
                <a:cubicBezTo>
                  <a:pt x="883920" y="-5487"/>
                  <a:pt x="711200" y="-10567"/>
                  <a:pt x="533400" y="21183"/>
                </a:cubicBezTo>
                <a:cubicBezTo>
                  <a:pt x="355600" y="52933"/>
                  <a:pt x="0" y="219303"/>
                  <a:pt x="0" y="219303"/>
                </a:cubicBezTo>
                <a:lnTo>
                  <a:pt x="0" y="219303"/>
                </a:ln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19486" name="TextBox 58"/>
          <p:cNvSpPr txBox="1">
            <a:spLocks noChangeArrowheads="1"/>
          </p:cNvSpPr>
          <p:nvPr/>
        </p:nvSpPr>
        <p:spPr bwMode="auto">
          <a:xfrm>
            <a:off x="3924300" y="4437063"/>
            <a:ext cx="222726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commandProcessed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[continue]</a:t>
            </a:r>
            <a:endParaRPr lang="fr-CA" altLang="fr-FR" sz="1100" b="0"/>
          </a:p>
        </p:txBody>
      </p:sp>
      <p:sp>
        <p:nvSpPr>
          <p:cNvPr id="19487" name="TextBox 59"/>
          <p:cNvSpPr txBox="1">
            <a:spLocks noChangeArrowheads="1"/>
          </p:cNvSpPr>
          <p:nvPr/>
        </p:nvSpPr>
        <p:spPr bwMode="auto">
          <a:xfrm rot="-1514944">
            <a:off x="6142038" y="4919663"/>
            <a:ext cx="2227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commandProcessed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[not continue]</a:t>
            </a:r>
            <a:endParaRPr lang="fr-CA" altLang="fr-FR" sz="1100" b="0"/>
          </a:p>
        </p:txBody>
      </p:sp>
      <p:sp>
        <p:nvSpPr>
          <p:cNvPr id="19488" name="TextBox 60"/>
          <p:cNvSpPr txBox="1">
            <a:spLocks noChangeArrowheads="1"/>
          </p:cNvSpPr>
          <p:nvPr/>
        </p:nvSpPr>
        <p:spPr bwMode="auto">
          <a:xfrm>
            <a:off x="1476375" y="4319588"/>
            <a:ext cx="10429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maintain</a:t>
            </a:r>
            <a:endParaRPr lang="fr-CA" altLang="fr-FR" sz="1100" b="0"/>
          </a:p>
        </p:txBody>
      </p:sp>
      <p:sp>
        <p:nvSpPr>
          <p:cNvPr id="68" name="Freeform 67"/>
          <p:cNvSpPr/>
          <p:nvPr/>
        </p:nvSpPr>
        <p:spPr>
          <a:xfrm>
            <a:off x="1144588" y="4525963"/>
            <a:ext cx="7126287" cy="1658937"/>
          </a:xfrm>
          <a:custGeom>
            <a:avLst/>
            <a:gdLst>
              <a:gd name="connsiteX0" fmla="*/ 6819900 w 7126018"/>
              <a:gd name="connsiteY0" fmla="*/ 0 h 1657950"/>
              <a:gd name="connsiteX1" fmla="*/ 7071360 w 7126018"/>
              <a:gd name="connsiteY1" fmla="*/ 1341120 h 1657950"/>
              <a:gd name="connsiteX2" fmla="*/ 5890260 w 7126018"/>
              <a:gd name="connsiteY2" fmla="*/ 1638300 h 1657950"/>
              <a:gd name="connsiteX3" fmla="*/ 1158240 w 7126018"/>
              <a:gd name="connsiteY3" fmla="*/ 1493520 h 1657950"/>
              <a:gd name="connsiteX4" fmla="*/ 0 w 7126018"/>
              <a:gd name="connsiteY4" fmla="*/ 403860 h 1657950"/>
              <a:gd name="connsiteX5" fmla="*/ 0 w 7126018"/>
              <a:gd name="connsiteY5" fmla="*/ 403860 h 165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26018" h="1657950">
                <a:moveTo>
                  <a:pt x="6819900" y="0"/>
                </a:moveTo>
                <a:cubicBezTo>
                  <a:pt x="7023100" y="534035"/>
                  <a:pt x="7226300" y="1068070"/>
                  <a:pt x="7071360" y="1341120"/>
                </a:cubicBezTo>
                <a:cubicBezTo>
                  <a:pt x="6916420" y="1614170"/>
                  <a:pt x="5890260" y="1638300"/>
                  <a:pt x="5890260" y="1638300"/>
                </a:cubicBezTo>
                <a:cubicBezTo>
                  <a:pt x="4904740" y="1663700"/>
                  <a:pt x="2139950" y="1699260"/>
                  <a:pt x="1158240" y="1493520"/>
                </a:cubicBezTo>
                <a:cubicBezTo>
                  <a:pt x="176530" y="1287780"/>
                  <a:pt x="0" y="403860"/>
                  <a:pt x="0" y="403860"/>
                </a:cubicBezTo>
                <a:lnTo>
                  <a:pt x="0" y="403860"/>
                </a:lnTo>
              </a:path>
            </a:pathLst>
          </a:cu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19490" name="TextBox 68"/>
          <p:cNvSpPr txBox="1">
            <a:spLocks noChangeArrowheads="1"/>
          </p:cNvSpPr>
          <p:nvPr/>
        </p:nvSpPr>
        <p:spPr bwMode="auto">
          <a:xfrm rot="1555432">
            <a:off x="6092825" y="3967163"/>
            <a:ext cx="222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diagnosisCompleted</a:t>
            </a:r>
            <a:endParaRPr lang="fr-CA" altLang="fr-FR" sz="1100" b="0"/>
          </a:p>
        </p:txBody>
      </p:sp>
      <p:sp>
        <p:nvSpPr>
          <p:cNvPr id="19491" name="TextBox 70"/>
          <p:cNvSpPr txBox="1">
            <a:spLocks noChangeArrowheads="1"/>
          </p:cNvSpPr>
          <p:nvPr/>
        </p:nvSpPr>
        <p:spPr bwMode="auto">
          <a:xfrm>
            <a:off x="4198938" y="3500438"/>
            <a:ext cx="1377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testingCompleted</a:t>
            </a:r>
            <a:endParaRPr lang="fr-CA" altLang="fr-FR" sz="1100" b="0"/>
          </a:p>
        </p:txBody>
      </p:sp>
      <p:cxnSp>
        <p:nvCxnSpPr>
          <p:cNvPr id="73" name="Straight Arrow Connector 72"/>
          <p:cNvCxnSpPr>
            <a:stCxn id="6" idx="0"/>
            <a:endCxn id="37" idx="4"/>
          </p:cNvCxnSpPr>
          <p:nvPr/>
        </p:nvCxnSpPr>
        <p:spPr>
          <a:xfrm flipV="1">
            <a:off x="1223963" y="3597275"/>
            <a:ext cx="6350" cy="660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93" name="TextBox 74"/>
          <p:cNvSpPr txBox="1">
            <a:spLocks noChangeArrowheads="1"/>
          </p:cNvSpPr>
          <p:nvPr/>
        </p:nvSpPr>
        <p:spPr bwMode="auto">
          <a:xfrm>
            <a:off x="1081088" y="3841750"/>
            <a:ext cx="10429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100" b="0"/>
              <a:t>shutDown</a:t>
            </a:r>
            <a:endParaRPr lang="fr-CA" altLang="fr-FR" sz="1100" b="0"/>
          </a:p>
        </p:txBody>
      </p:sp>
    </p:spTree>
    <p:extLst>
      <p:ext uri="{BB962C8B-B14F-4D97-AF65-F5344CB8AC3E}">
        <p14:creationId xmlns:p14="http://schemas.microsoft.com/office/powerpoint/2010/main" val="36878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états</a:t>
            </a:r>
            <a:endParaRPr lang="fr-CA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Symbole pour un état</a:t>
            </a:r>
          </a:p>
          <a:p>
            <a:endParaRPr lang="fr-FR" altLang="fr-FR" smtClean="0"/>
          </a:p>
          <a:p>
            <a:endParaRPr lang="fr-FR" altLang="fr-FR" smtClean="0"/>
          </a:p>
          <a:p>
            <a:r>
              <a:rPr lang="fr-FR" altLang="fr-FR" smtClean="0"/>
              <a:t>Un système dans un état va rester dans cet état jusqu’à l’occurrence d’un évènement qui lui cause de changer d’état</a:t>
            </a:r>
          </a:p>
          <a:p>
            <a:pPr lvl="1"/>
            <a:r>
              <a:rPr lang="fr-FR" altLang="fr-FR" smtClean="0"/>
              <a:t>Être dans un état veut dire que le système va se comporter d’une façon spécifique en réponse à un évènement qui se produit</a:t>
            </a:r>
          </a:p>
          <a:p>
            <a:r>
              <a:rPr lang="fr-FR" altLang="fr-FR" smtClean="0"/>
              <a:t>Symboles pour les états initial et final</a:t>
            </a:r>
          </a:p>
          <a:p>
            <a:endParaRPr lang="fr-FR" altLang="fr-FR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810DCD2-FB39-4DA1-AEA0-7146BC0D31FD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194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17097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5300663"/>
            <a:ext cx="30861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9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Régions orthogonales</a:t>
            </a:r>
            <a:endParaRPr lang="fr-CA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Les régions concurrentielles sont aussi nommés régions orthogonales</a:t>
            </a:r>
          </a:p>
          <a:p>
            <a:endParaRPr lang="fr-FR" altLang="fr-FR" smtClean="0"/>
          </a:p>
          <a:p>
            <a:r>
              <a:rPr lang="fr-FR" altLang="fr-FR" smtClean="0"/>
              <a:t>Ces régions nous permettent de modéliser la relation de « ET » entre les états (par opposition à la relation « OU » de défaut)</a:t>
            </a:r>
          </a:p>
          <a:p>
            <a:pPr lvl="1"/>
            <a:r>
              <a:rPr lang="fr-FR" altLang="fr-FR" smtClean="0"/>
              <a:t>Ceci veut dire que dans une machine de sous-état, le système peut exister dans différents états en même temps</a:t>
            </a:r>
          </a:p>
          <a:p>
            <a:r>
              <a:rPr lang="fr-FR" altLang="fr-FR" smtClean="0"/>
              <a:t>Analysons ce phénomène en utilisant un exemple de machine d’état d’un clavier d’ordinateur</a:t>
            </a:r>
          </a:p>
          <a:p>
            <a:endParaRPr lang="fr-FR" altLang="fr-FR" smtClean="0"/>
          </a:p>
          <a:p>
            <a:endParaRPr lang="fr-FR" altLang="fr-F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2CCF297-F86F-4AE1-B09C-6A26E68038E8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0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Exemple du clavier (1)</a:t>
            </a:r>
            <a:endParaRPr lang="fr-CA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Exemple du clavier </a:t>
            </a:r>
            <a:r>
              <a:rPr lang="fr-CA" altLang="fr-FR" u="sng" smtClean="0"/>
              <a:t>sans</a:t>
            </a:r>
            <a:r>
              <a:rPr lang="fr-CA" altLang="fr-FR" smtClean="0"/>
              <a:t> régions orthogonales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C8262D2-F9E0-43B0-936A-5122F518B6E9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7"/>
          <a:stretch>
            <a:fillRect/>
          </a:stretch>
        </p:blipFill>
        <p:spPr bwMode="auto">
          <a:xfrm rot="10800000" flipH="1" flipV="1">
            <a:off x="1258888" y="2303463"/>
            <a:ext cx="379730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738" y="4214813"/>
            <a:ext cx="3913187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87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298950"/>
            <a:ext cx="6342062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Exemple du clavier (2)</a:t>
            </a:r>
            <a:endParaRPr lang="fr-CA" dirty="0"/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Exemple du clavier </a:t>
            </a:r>
            <a:r>
              <a:rPr lang="fr-CA" altLang="fr-FR" u="sng" smtClean="0"/>
              <a:t>avec</a:t>
            </a:r>
            <a:r>
              <a:rPr lang="fr-CA" altLang="fr-FR" smtClean="0"/>
              <a:t> régions orthogonales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253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50E16F8-8CC5-4621-97C4-489A06797775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93"/>
          <a:stretch>
            <a:fillRect/>
          </a:stretch>
        </p:blipFill>
        <p:spPr bwMode="auto">
          <a:xfrm rot="10800000" flipH="1" flipV="1">
            <a:off x="1258888" y="2303463"/>
            <a:ext cx="48672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3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Porte du garage – étude de cas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fr-CA" dirty="0" smtClean="0"/>
              <a:t>Contextes</a:t>
            </a:r>
          </a:p>
          <a:p>
            <a:pPr lvl="1">
              <a:buFont typeface="Arial" charset="0"/>
              <a:buChar char="•"/>
              <a:defRPr/>
            </a:pPr>
            <a:r>
              <a:rPr lang="fr-CA" dirty="0" smtClean="0"/>
              <a:t>La compagnie DOORS </a:t>
            </a:r>
            <a:r>
              <a:rPr lang="fr-CA" dirty="0" err="1" smtClean="0"/>
              <a:t>inc.</a:t>
            </a:r>
            <a:r>
              <a:rPr lang="fr-CA" dirty="0"/>
              <a:t> </a:t>
            </a:r>
            <a:r>
              <a:rPr lang="fr-CA" dirty="0" smtClean="0"/>
              <a:t>fabrique des composantes de portes de garage</a:t>
            </a:r>
          </a:p>
          <a:p>
            <a:pPr lvl="1">
              <a:buFont typeface="Arial" charset="0"/>
              <a:buChar char="•"/>
              <a:defRPr/>
            </a:pPr>
            <a:r>
              <a:rPr lang="fr-CA" dirty="0" smtClean="0"/>
              <a:t>Cependant, ils ont des problèmes avec le logiciel intégré (</a:t>
            </a:r>
            <a:r>
              <a:rPr lang="fr-CA" dirty="0" err="1" smtClean="0"/>
              <a:t>embedded</a:t>
            </a:r>
            <a:r>
              <a:rPr lang="fr-CA" dirty="0" smtClean="0"/>
              <a:t>) qui contrôle le moteur (</a:t>
            </a:r>
            <a:r>
              <a:rPr lang="fr-CA" dirty="0" err="1" smtClean="0"/>
              <a:t>motor</a:t>
            </a:r>
            <a:r>
              <a:rPr lang="fr-CA" dirty="0" smtClean="0"/>
              <a:t> unit) de l’ouvre-porte automatique du garage </a:t>
            </a:r>
          </a:p>
          <a:p>
            <a:pPr lvl="2">
              <a:buFont typeface="Arial" charset="0"/>
              <a:buChar char="•"/>
              <a:defRPr/>
            </a:pPr>
            <a:r>
              <a:rPr lang="fr-CA" dirty="0" smtClean="0"/>
              <a:t>Ils ont développé ce logiciel eux-mêmes</a:t>
            </a:r>
          </a:p>
          <a:p>
            <a:pPr lvl="2">
              <a:buFont typeface="Arial" charset="0"/>
              <a:buChar char="•"/>
              <a:defRPr/>
            </a:pPr>
            <a:r>
              <a:rPr lang="fr-CA" dirty="0" smtClean="0"/>
              <a:t>Ceci leur cause la perte de clients</a:t>
            </a:r>
          </a:p>
          <a:p>
            <a:pPr lvl="1">
              <a:buFont typeface="Arial" charset="0"/>
              <a:buChar char="•"/>
              <a:defRPr/>
            </a:pPr>
            <a:r>
              <a:rPr lang="fr-CA" dirty="0" smtClean="0"/>
              <a:t>Ils ont décidé de jeter le logiciel existant et embaucher une compagnie de logiciel professionnelle pour livrer un logiciel sans problèmes (bugs)</a:t>
            </a:r>
          </a:p>
          <a:p>
            <a:pPr marL="274637" lvl="1" indent="0">
              <a:buFont typeface="Arial" charset="0"/>
              <a:buNone/>
              <a:defRPr/>
            </a:pPr>
            <a:endParaRPr lang="fr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690D869-9875-4388-B760-73581F78EAEF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3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Exigences du Client</a:t>
            </a:r>
            <a:endParaRPr lang="fr-CA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z="1800" smtClean="0"/>
              <a:t>Exigences (informelles) du client:</a:t>
            </a:r>
          </a:p>
          <a:p>
            <a:pPr lvl="1"/>
            <a:r>
              <a:rPr lang="fr-CA" altLang="fr-FR" sz="1800" b="1" smtClean="0"/>
              <a:t>Exigence 1:</a:t>
            </a:r>
            <a:r>
              <a:rPr lang="fr-CA" altLang="fr-FR" sz="1800" smtClean="0"/>
              <a:t> Quand la porte du garage est fermée, elle doit s’ouvrir lorsque l’utilisateur pèse le bouton sur le système de contrôle mural ou sur la télécommande</a:t>
            </a:r>
          </a:p>
          <a:p>
            <a:pPr lvl="1"/>
            <a:r>
              <a:rPr lang="fr-CA" altLang="fr-FR" sz="1800" b="1" smtClean="0"/>
              <a:t>Exigence 2:</a:t>
            </a:r>
            <a:r>
              <a:rPr lang="fr-CA" altLang="fr-FR" sz="1800" smtClean="0"/>
              <a:t> Quand la porte du garage est ouverte, elle doit se fermer lorsque l’utilisateur pèse le bouton sur le système de contrôle mural ou sur la télécommande</a:t>
            </a:r>
          </a:p>
          <a:p>
            <a:pPr lvl="1"/>
            <a:r>
              <a:rPr lang="fr-CA" altLang="fr-FR" sz="1800" b="1" smtClean="0"/>
              <a:t>Exigence 3:</a:t>
            </a:r>
            <a:r>
              <a:rPr lang="fr-CA" altLang="fr-FR" sz="1800" smtClean="0"/>
              <a:t> La porte du garage ne doit pas se fermer sur un obstacle</a:t>
            </a:r>
          </a:p>
          <a:p>
            <a:pPr lvl="1"/>
            <a:r>
              <a:rPr lang="fr-CA" altLang="fr-FR" sz="1800" b="1" smtClean="0"/>
              <a:t>Exigence 4: </a:t>
            </a:r>
            <a:r>
              <a:rPr lang="fr-CA" altLang="fr-FR" sz="1800" smtClean="0"/>
              <a:t>Il doit y avoir un moyen pour avoir la porte du garage semi-ouverte</a:t>
            </a:r>
          </a:p>
          <a:p>
            <a:pPr lvl="1"/>
            <a:r>
              <a:rPr lang="fr-CA" altLang="fr-FR" sz="1800" b="1" smtClean="0"/>
              <a:t>Exigence 5: </a:t>
            </a:r>
            <a:r>
              <a:rPr lang="fr-CA" altLang="fr-FR" sz="1800" smtClean="0"/>
              <a:t>Le système doit accomplir un test auto-diagnostic avant d’effectuer une commande (ouvrir ou fermer) afin de s’assurer que toutes ses composantes sont fonctionnelles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SEG2106 – Winter 2014 – Hussein Al Osman</a:t>
            </a:r>
            <a:endParaRPr lang="en-US" dirty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EDB323-95C6-470A-8299-7F7A92F51D9A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Exigences du Client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7DE5F43-F15D-4F3B-932D-213167F42442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1436" r="4247" b="3764"/>
          <a:stretch>
            <a:fillRect/>
          </a:stretch>
        </p:blipFill>
        <p:spPr bwMode="auto">
          <a:xfrm>
            <a:off x="1314450" y="1735138"/>
            <a:ext cx="6000750" cy="421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5651500" y="2968625"/>
            <a:ext cx="223361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/>
              <a:t>Motor Unit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 i="1"/>
              <a:t>(includes a microcontroller where the software will be running)</a:t>
            </a:r>
            <a:endParaRPr lang="fr-CA" altLang="fr-FR" sz="1200" b="0" i="1"/>
          </a:p>
        </p:txBody>
      </p:sp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4824413" y="4479925"/>
            <a:ext cx="15478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/>
              <a:t>Wall Mounted Controller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 i="1"/>
              <a:t>(a remote controller is also supported)</a:t>
            </a:r>
            <a:endParaRPr lang="fr-CA" altLang="fr-FR" sz="1200" b="0" i="1"/>
          </a:p>
        </p:txBody>
      </p:sp>
      <p:sp>
        <p:nvSpPr>
          <p:cNvPr id="25608" name="TextBox 9"/>
          <p:cNvSpPr txBox="1">
            <a:spLocks noChangeArrowheads="1"/>
          </p:cNvSpPr>
          <p:nvPr/>
        </p:nvSpPr>
        <p:spPr bwMode="auto">
          <a:xfrm>
            <a:off x="1187450" y="5632450"/>
            <a:ext cx="28082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/>
              <a:t>Sensor Unit(s)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 i="1"/>
              <a:t>(detects obstacles, when the door is fully open and when it is fully closed)</a:t>
            </a:r>
            <a:endParaRPr lang="fr-CA" altLang="fr-FR" sz="1200" b="0" i="1"/>
          </a:p>
        </p:txBody>
      </p:sp>
      <p:sp>
        <p:nvSpPr>
          <p:cNvPr id="7" name="Rectangle 6"/>
          <p:cNvSpPr/>
          <p:nvPr/>
        </p:nvSpPr>
        <p:spPr>
          <a:xfrm>
            <a:off x="827088" y="1600200"/>
            <a:ext cx="7200900" cy="48529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24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Diagramme de cas d’utilisation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B1057E9-C719-403A-82D9-84B85C61151A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19538" y="1844675"/>
            <a:ext cx="4181475" cy="3887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7" name="Oval 6"/>
          <p:cNvSpPr/>
          <p:nvPr/>
        </p:nvSpPr>
        <p:spPr>
          <a:xfrm>
            <a:off x="4284663" y="2924175"/>
            <a:ext cx="1655762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Open Door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319588" y="4508500"/>
            <a:ext cx="1657350" cy="7921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Close Door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227763" y="3716338"/>
            <a:ext cx="1657350" cy="7921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400" dirty="0">
                <a:solidFill>
                  <a:schemeClr val="tx1"/>
                </a:solidFill>
              </a:rPr>
              <a:t>Run Diagnosis</a:t>
            </a:r>
            <a:endParaRPr lang="fr-CA" sz="1400" dirty="0">
              <a:solidFill>
                <a:schemeClr val="tx1"/>
              </a:solidFill>
            </a:endParaRPr>
          </a:p>
        </p:txBody>
      </p:sp>
      <p:sp>
        <p:nvSpPr>
          <p:cNvPr id="26633" name="Content Placeholder 9"/>
          <p:cNvSpPr>
            <a:spLocks noGrp="1"/>
          </p:cNvSpPr>
          <p:nvPr>
            <p:ph idx="1"/>
          </p:nvPr>
        </p:nvSpPr>
        <p:spPr>
          <a:xfrm>
            <a:off x="457200" y="1752600"/>
            <a:ext cx="2919413" cy="739775"/>
          </a:xfrm>
        </p:spPr>
        <p:txBody>
          <a:bodyPr/>
          <a:lstStyle/>
          <a:p>
            <a:r>
              <a:rPr lang="fr-CA" altLang="fr-FR" smtClean="0"/>
              <a:t>Diagramme de cas d’utilisation</a:t>
            </a:r>
          </a:p>
        </p:txBody>
      </p:sp>
      <p:cxnSp>
        <p:nvCxnSpPr>
          <p:cNvPr id="12" name="Straight Arrow Connector 11"/>
          <p:cNvCxnSpPr>
            <a:stCxn id="7" idx="6"/>
            <a:endCxn id="9" idx="0"/>
          </p:cNvCxnSpPr>
          <p:nvPr/>
        </p:nvCxnSpPr>
        <p:spPr>
          <a:xfrm>
            <a:off x="5940425" y="3321050"/>
            <a:ext cx="1116013" cy="395288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6"/>
            <a:endCxn id="9" idx="4"/>
          </p:cNvCxnSpPr>
          <p:nvPr/>
        </p:nvCxnSpPr>
        <p:spPr>
          <a:xfrm flipV="1">
            <a:off x="5976938" y="4508500"/>
            <a:ext cx="1079500" cy="396875"/>
          </a:xfrm>
          <a:prstGeom prst="straightConnector1">
            <a:avLst/>
          </a:prstGeom>
          <a:ln w="2857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4"/>
          <p:cNvSpPr txBox="1">
            <a:spLocks noChangeArrowheads="1"/>
          </p:cNvSpPr>
          <p:nvPr/>
        </p:nvSpPr>
        <p:spPr bwMode="auto">
          <a:xfrm rot="1281153">
            <a:off x="6210300" y="3235325"/>
            <a:ext cx="7778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include</a:t>
            </a:r>
            <a:endParaRPr lang="fr-CA" altLang="fr-FR" sz="1200" b="0"/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 rot="-1085624">
            <a:off x="6251575" y="4767263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include</a:t>
            </a:r>
            <a:endParaRPr lang="fr-CA" altLang="fr-FR" sz="1200" b="0"/>
          </a:p>
        </p:txBody>
      </p:sp>
      <p:pic>
        <p:nvPicPr>
          <p:cNvPr id="26638" name="Picture 2" descr="https://encrypted-tbn0.gstatic.com/images?q=tbn:ANd9GcR4Fan3mV1tAil5eVfmzmtjyzaAAlTEADWNRYKjJzwwFGBnVm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-737" r="49738" b="737"/>
          <a:stretch>
            <a:fillRect/>
          </a:stretch>
        </p:blipFill>
        <p:spPr bwMode="auto">
          <a:xfrm>
            <a:off x="1619250" y="3127375"/>
            <a:ext cx="812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>
            <a:stCxn id="26638" idx="3"/>
            <a:endCxn id="7" idx="2"/>
          </p:cNvCxnSpPr>
          <p:nvPr/>
        </p:nvCxnSpPr>
        <p:spPr>
          <a:xfrm flipV="1">
            <a:off x="2432050" y="3321050"/>
            <a:ext cx="1852613" cy="625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6638" idx="3"/>
            <a:endCxn id="8" idx="2"/>
          </p:cNvCxnSpPr>
          <p:nvPr/>
        </p:nvCxnSpPr>
        <p:spPr>
          <a:xfrm>
            <a:off x="2432050" y="3946525"/>
            <a:ext cx="1887538" cy="9588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41" name="TextBox 26"/>
          <p:cNvSpPr txBox="1">
            <a:spLocks noChangeArrowheads="1"/>
          </p:cNvSpPr>
          <p:nvPr/>
        </p:nvSpPr>
        <p:spPr bwMode="auto">
          <a:xfrm>
            <a:off x="1187450" y="4797425"/>
            <a:ext cx="16557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Garage Door User</a:t>
            </a:r>
            <a:endParaRPr lang="fr-CA" altLang="fr-FR" sz="1400" b="0"/>
          </a:p>
        </p:txBody>
      </p:sp>
      <p:sp>
        <p:nvSpPr>
          <p:cNvPr id="26642" name="TextBox 27"/>
          <p:cNvSpPr txBox="1">
            <a:spLocks noChangeArrowheads="1"/>
          </p:cNvSpPr>
          <p:nvPr/>
        </p:nvSpPr>
        <p:spPr bwMode="auto">
          <a:xfrm>
            <a:off x="3995738" y="1989138"/>
            <a:ext cx="2808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800" b="0"/>
              <a:t>Garage Door System</a:t>
            </a:r>
            <a:endParaRPr lang="fr-CA" altLang="fr-FR" sz="1800" b="0"/>
          </a:p>
        </p:txBody>
      </p:sp>
    </p:spTree>
    <p:extLst>
      <p:ext uri="{BB962C8B-B14F-4D97-AF65-F5344CB8AC3E}">
        <p14:creationId xmlns:p14="http://schemas.microsoft.com/office/powerpoint/2010/main" val="173545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Cas d’utilisation: effectuer un diagnostic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>
              <a:buFont typeface="Arial" charset="0"/>
              <a:buNone/>
              <a:defRPr/>
            </a:pPr>
            <a:r>
              <a:rPr lang="fr-CA" sz="1500" dirty="0" smtClean="0"/>
              <a:t>Nom du cas d’utilisation: </a:t>
            </a:r>
            <a:r>
              <a:rPr lang="fr-CA" sz="1500" b="0" dirty="0" smtClean="0"/>
              <a:t>Effectuer un Diagnostic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500" dirty="0" smtClean="0"/>
              <a:t>Sommaire: </a:t>
            </a:r>
            <a:r>
              <a:rPr lang="fr-CA" sz="1500" b="0" dirty="0" smtClean="0"/>
              <a:t>Le système effectue un test autodiagnostic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500" dirty="0" smtClean="0"/>
              <a:t>Acteur: </a:t>
            </a:r>
            <a:r>
              <a:rPr lang="fr-CA" sz="1500" b="0" dirty="0" smtClean="0"/>
              <a:t>L’utilisateur de la porte de garage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500" dirty="0" smtClean="0"/>
              <a:t>Précondition: </a:t>
            </a:r>
            <a:r>
              <a:rPr lang="fr-CA" sz="1500" b="0" dirty="0" smtClean="0"/>
              <a:t>L’utilisateur a pesé sur la télécommande ou sur le bouton du système de contrôle mural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500" dirty="0" smtClean="0"/>
              <a:t>Séquence: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500" dirty="0" smtClean="0"/>
              <a:t>Vérifier si le détecteur fonctionne correctement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500" dirty="0" smtClean="0"/>
              <a:t>Vérifier si l’unité moteur fonctionne correctement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500" dirty="0" smtClean="0"/>
              <a:t>Si tout les composantes sont vérifiés avec succès, le système autorise l’</a:t>
            </a:r>
            <a:r>
              <a:rPr lang="fr-CA" sz="1500" dirty="0"/>
              <a:t>e</a:t>
            </a:r>
            <a:r>
              <a:rPr lang="fr-CA" sz="1500" dirty="0" smtClean="0"/>
              <a:t>xécution de la commande</a:t>
            </a:r>
          </a:p>
          <a:p>
            <a:pPr>
              <a:buFont typeface="Arial" charset="0"/>
              <a:buNone/>
              <a:defRPr/>
            </a:pPr>
            <a:r>
              <a:rPr lang="fr-CA" sz="1500" dirty="0" smtClean="0"/>
              <a:t>Séquence alternative:</a:t>
            </a:r>
          </a:p>
          <a:p>
            <a:pPr>
              <a:buFont typeface="Arial" charset="0"/>
              <a:buNone/>
              <a:defRPr/>
            </a:pPr>
            <a:r>
              <a:rPr lang="fr-CA" sz="1500" dirty="0" smtClean="0"/>
              <a:t>Étape 3: </a:t>
            </a:r>
            <a:r>
              <a:rPr lang="fr-CA" sz="1500" b="0" dirty="0" smtClean="0"/>
              <a:t>Un des points à vérifier échoue, et donc le système n’autorise pas l’exécution de la commande</a:t>
            </a:r>
          </a:p>
          <a:p>
            <a:pPr>
              <a:buFont typeface="Arial" charset="0"/>
              <a:buNone/>
              <a:defRPr/>
            </a:pPr>
            <a:r>
              <a:rPr lang="fr-CA" sz="1500" dirty="0" smtClean="0"/>
              <a:t>Poste condition: </a:t>
            </a:r>
            <a:r>
              <a:rPr lang="fr-CA" sz="1500" b="0" dirty="0" smtClean="0"/>
              <a:t>L’autodiagnostic détermine que le système est opérationnel</a:t>
            </a:r>
            <a:endParaRPr lang="fr-CA" sz="15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A89EE72-C7C5-4AEE-AA74-4A0326690583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Cas d’utilisation: Ouvrir la porte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82563">
              <a:buFont typeface="Arial" charset="0"/>
              <a:buNone/>
              <a:defRPr/>
            </a:pPr>
            <a:r>
              <a:rPr lang="fr-CA" sz="1300" dirty="0" smtClean="0"/>
              <a:t>Nom du cas d’utilisation: </a:t>
            </a:r>
            <a:r>
              <a:rPr lang="fr-CA" sz="1300" b="0" dirty="0" smtClean="0"/>
              <a:t>Ouvrir la porte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 smtClean="0"/>
              <a:t>Sommaire: </a:t>
            </a:r>
            <a:r>
              <a:rPr lang="fr-CA" sz="1300" b="0" dirty="0" smtClean="0"/>
              <a:t>Ouvrir la porte du garage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 smtClean="0"/>
              <a:t>Acteur: </a:t>
            </a:r>
            <a:r>
              <a:rPr lang="fr-CA" sz="1300" b="0" dirty="0" smtClean="0"/>
              <a:t>L’utilisateur de la porte du garage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 smtClean="0"/>
              <a:t>Dépendance:</a:t>
            </a:r>
            <a:r>
              <a:rPr lang="fr-CA" sz="1300" b="0" dirty="0" smtClean="0"/>
              <a:t> Inclure le cas d’utilisation d’effectuer un diagnostic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 smtClean="0"/>
              <a:t>Précondition: </a:t>
            </a:r>
            <a:r>
              <a:rPr lang="fr-CA" sz="1300" b="0" dirty="0" smtClean="0"/>
              <a:t>Le système de la porte du garage est opérationnel et prêt à accepter une commande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 smtClean="0"/>
              <a:t>Séquence: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300" dirty="0" smtClean="0"/>
              <a:t>L’utilisateur pèse la télécommande ou le bouton du système de contrôle mural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300" dirty="0" smtClean="0"/>
              <a:t>Inclure le cas d’utilisation d’effectuer un diagnostic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300" dirty="0" smtClean="0"/>
              <a:t>Si la porte est actuellement en train de se fermer ou elle est déjà fermée, le système ouvre la porte</a:t>
            </a:r>
          </a:p>
          <a:p>
            <a:pPr>
              <a:buFont typeface="Arial" charset="0"/>
              <a:buNone/>
              <a:defRPr/>
            </a:pPr>
            <a:r>
              <a:rPr lang="fr-CA" sz="1300" dirty="0" smtClean="0"/>
              <a:t>Séquence alternative:</a:t>
            </a:r>
          </a:p>
          <a:p>
            <a:pPr>
              <a:buFont typeface="Arial" charset="0"/>
              <a:buNone/>
              <a:defRPr/>
            </a:pPr>
            <a:r>
              <a:rPr lang="fr-CA" sz="1300" dirty="0" smtClean="0"/>
              <a:t>Étape 3: </a:t>
            </a:r>
            <a:r>
              <a:rPr lang="fr-CA" sz="1300" b="0" dirty="0" smtClean="0"/>
              <a:t>Si la porte est ouverte, le système ferme la porte</a:t>
            </a:r>
          </a:p>
          <a:p>
            <a:pPr>
              <a:buFont typeface="Arial" charset="0"/>
              <a:buNone/>
              <a:defRPr/>
            </a:pPr>
            <a:r>
              <a:rPr lang="fr-CA" sz="1300" dirty="0" smtClean="0"/>
              <a:t>Étape 3:</a:t>
            </a:r>
            <a:r>
              <a:rPr lang="fr-CA" sz="1300" b="0" dirty="0" smtClean="0"/>
              <a:t> Si la porte est en train de s’ouvrir, le système arrête la porte (la gardant semi-ouverte)</a:t>
            </a:r>
          </a:p>
          <a:p>
            <a:pPr>
              <a:buFont typeface="Arial" charset="0"/>
              <a:buNone/>
              <a:defRPr/>
            </a:pPr>
            <a:r>
              <a:rPr lang="fr-CA" sz="1300" dirty="0" smtClean="0"/>
              <a:t>Poste-condition:</a:t>
            </a:r>
            <a:r>
              <a:rPr lang="fr-CA" sz="1300" b="0" dirty="0" smtClean="0"/>
              <a:t> La porte du garage est ouverte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SEG2e06 – Winter 2014 – Hussein Al Osman</a:t>
            </a:r>
            <a:endParaRPr lang="en-US" dirty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D899DB0-0D17-47F5-B066-BA64180A233C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58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Cas d’utilisation: fermer la porte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indent="-182563">
              <a:buFont typeface="Arial" charset="0"/>
              <a:buNone/>
              <a:defRPr/>
            </a:pPr>
            <a:r>
              <a:rPr lang="fr-CA" sz="1300" dirty="0"/>
              <a:t>Nom du cas d’utilisation: </a:t>
            </a:r>
            <a:r>
              <a:rPr lang="fr-CA" sz="1300" b="0" dirty="0" smtClean="0"/>
              <a:t>Fermer la </a:t>
            </a:r>
            <a:r>
              <a:rPr lang="fr-CA" sz="1300" b="0" dirty="0"/>
              <a:t>porte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/>
              <a:t>Sommaire: </a:t>
            </a:r>
            <a:r>
              <a:rPr lang="fr-CA" sz="1300" b="0" dirty="0" smtClean="0"/>
              <a:t>Fermer </a:t>
            </a:r>
            <a:r>
              <a:rPr lang="fr-CA" sz="1300" b="0" dirty="0"/>
              <a:t>la porte du garage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/>
              <a:t>Acteur: </a:t>
            </a:r>
            <a:r>
              <a:rPr lang="fr-CA" sz="1300" b="0" dirty="0"/>
              <a:t>L’utilisateur de la porte du garage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/>
              <a:t>Dépendance:</a:t>
            </a:r>
            <a:r>
              <a:rPr lang="fr-CA" sz="1300" b="0" dirty="0"/>
              <a:t> Inclure le cas d’utilisation d’effectuer un diagnostic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/>
              <a:t>Précondition: </a:t>
            </a:r>
            <a:r>
              <a:rPr lang="fr-CA" sz="1300" b="0" dirty="0"/>
              <a:t>Le système de la porte du garage est opérationnel et prêt à accepter une commande</a:t>
            </a:r>
          </a:p>
          <a:p>
            <a:pPr indent="-182563">
              <a:buFont typeface="Arial" charset="0"/>
              <a:buNone/>
              <a:defRPr/>
            </a:pPr>
            <a:r>
              <a:rPr lang="fr-CA" sz="1300" dirty="0"/>
              <a:t>Séquence: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300" dirty="0"/>
              <a:t>L’utilisateur pèse la télécommande ou le bouton du système de contrôle mural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300" dirty="0"/>
              <a:t>Inclure le cas d’utilisation d’effectuer un diagnostic</a:t>
            </a:r>
          </a:p>
          <a:p>
            <a:pPr marL="731837" lvl="1" indent="-457200">
              <a:buFont typeface="+mj-lt"/>
              <a:buAutoNum type="arabicPeriod"/>
              <a:defRPr/>
            </a:pPr>
            <a:r>
              <a:rPr lang="fr-CA" sz="1300" dirty="0"/>
              <a:t>Si la porte est </a:t>
            </a:r>
            <a:r>
              <a:rPr lang="fr-CA" sz="1300" dirty="0" smtClean="0"/>
              <a:t>actuellement en train de s’ouvrir ou elle est déjà ouverte, </a:t>
            </a:r>
            <a:r>
              <a:rPr lang="fr-CA" sz="1300" dirty="0"/>
              <a:t>le système </a:t>
            </a:r>
            <a:r>
              <a:rPr lang="fr-CA" sz="1300" dirty="0" smtClean="0"/>
              <a:t>ferme </a:t>
            </a:r>
            <a:r>
              <a:rPr lang="fr-CA" sz="1300" dirty="0"/>
              <a:t>la porte</a:t>
            </a:r>
          </a:p>
          <a:p>
            <a:pPr>
              <a:buFont typeface="Arial" charset="0"/>
              <a:buNone/>
              <a:defRPr/>
            </a:pPr>
            <a:r>
              <a:rPr lang="fr-CA" sz="1300" dirty="0"/>
              <a:t>Séquence alternative:</a:t>
            </a:r>
          </a:p>
          <a:p>
            <a:pPr>
              <a:buFont typeface="Arial" charset="0"/>
              <a:buNone/>
              <a:defRPr/>
            </a:pPr>
            <a:r>
              <a:rPr lang="fr-CA" sz="1300" dirty="0"/>
              <a:t>Étape 3: </a:t>
            </a:r>
            <a:r>
              <a:rPr lang="fr-CA" sz="1300" b="0" dirty="0"/>
              <a:t>Si la porte </a:t>
            </a:r>
            <a:r>
              <a:rPr lang="fr-CA" sz="1300" b="0" dirty="0" smtClean="0"/>
              <a:t>est en train de se fermer ou elle est déjà fermée, le </a:t>
            </a:r>
            <a:r>
              <a:rPr lang="fr-CA" sz="1300" b="0" dirty="0"/>
              <a:t>système </a:t>
            </a:r>
            <a:r>
              <a:rPr lang="fr-CA" sz="1300" b="0" dirty="0" smtClean="0"/>
              <a:t>ouvre </a:t>
            </a:r>
            <a:r>
              <a:rPr lang="fr-CA" sz="1300" b="0" dirty="0"/>
              <a:t>la porte</a:t>
            </a:r>
          </a:p>
          <a:p>
            <a:pPr>
              <a:buFont typeface="Arial" charset="0"/>
              <a:buNone/>
              <a:defRPr/>
            </a:pPr>
            <a:r>
              <a:rPr lang="fr-CA" sz="1300" dirty="0"/>
              <a:t>Étape 3:</a:t>
            </a:r>
            <a:r>
              <a:rPr lang="fr-CA" sz="1300" b="0" dirty="0"/>
              <a:t> Si la porte est en train de s’ouvrir, le système arrête la porte (la gardant semi-ouverte)</a:t>
            </a:r>
          </a:p>
          <a:p>
            <a:pPr>
              <a:buFont typeface="Arial" charset="0"/>
              <a:buNone/>
              <a:defRPr/>
            </a:pPr>
            <a:r>
              <a:rPr lang="fr-CA" sz="1300" dirty="0"/>
              <a:t>Poste-condition:</a:t>
            </a:r>
            <a:r>
              <a:rPr lang="fr-CA" sz="1300" b="0" dirty="0"/>
              <a:t> La porte du garage est </a:t>
            </a:r>
            <a:r>
              <a:rPr lang="fr-CA" sz="1300" b="0" dirty="0" smtClean="0"/>
              <a:t>fermée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A0EE13E-B8DF-47CC-8EEF-5A6BEED6C28B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5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états</a:t>
            </a:r>
            <a:endParaRPr lang="fr-CA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Plusieurs types différents d’évènements peuvent causer le passage du système d’un état à un autre</a:t>
            </a:r>
          </a:p>
          <a:p>
            <a:pPr lvl="1"/>
            <a:r>
              <a:rPr lang="fr-FR" altLang="fr-FR" smtClean="0"/>
              <a:t>Dans chaque état, le système se comporte d’une façon différente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9238244-3F5E-438C-B60B-7640D611090C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Modélisation comportementale de haut niveau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C724A4A-6885-4B5A-A9D0-AC87595B1767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300163"/>
            <a:ext cx="3887787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89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Modèle structural de haut niveau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SEG2106 – Winter 2014 – Hussein Al Osman</a:t>
            </a:r>
            <a:endParaRPr lang="en-US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E5EDADE-D5C9-4216-AB46-9F8BCF0C3F0B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graphicFrame>
        <p:nvGraphicFramePr>
          <p:cNvPr id="31749" name="Object 2"/>
          <p:cNvGraphicFramePr>
            <a:graphicFrameLocks noChangeAspect="1"/>
          </p:cNvGraphicFramePr>
          <p:nvPr/>
        </p:nvGraphicFramePr>
        <p:xfrm>
          <a:off x="107950" y="1700213"/>
          <a:ext cx="8742363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4" imgW="6371117" imgH="3095792" progId="Visio.Drawing.11">
                  <p:embed/>
                </p:oleObj>
              </mc:Choice>
              <mc:Fallback>
                <p:oleObj name="Visio" r:id="rId4" imgW="6371117" imgH="309579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700213"/>
                        <a:ext cx="8742363" cy="424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5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Modèle structural raffiné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DCFFBF4-E501-40BD-B7CB-B309B3B3735B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8013" y="5445125"/>
            <a:ext cx="1116012" cy="107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graphicFrame>
        <p:nvGraphicFramePr>
          <p:cNvPr id="32774" name="Object 4"/>
          <p:cNvGraphicFramePr>
            <a:graphicFrameLocks noChangeAspect="1"/>
          </p:cNvGraphicFramePr>
          <p:nvPr/>
        </p:nvGraphicFramePr>
        <p:xfrm>
          <a:off x="323850" y="1484313"/>
          <a:ext cx="8377238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Visio" r:id="rId4" imgW="8381486" imgH="4983866" progId="Visio.Drawing.11">
                  <p:embed/>
                </p:oleObj>
              </mc:Choice>
              <mc:Fallback>
                <p:oleObj name="Visio" r:id="rId4" imgW="8381486" imgH="498386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484313"/>
                        <a:ext cx="8377238" cy="496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4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Modèle comportemental raffiné – unité moteur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76ECC2D-2A23-4F28-844D-CF6C0CA5F6CC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944813" y="3441700"/>
            <a:ext cx="315912" cy="1430338"/>
          </a:xfrm>
          <a:custGeom>
            <a:avLst/>
            <a:gdLst>
              <a:gd name="connsiteX0" fmla="*/ 0 w 233363"/>
              <a:gd name="connsiteY0" fmla="*/ 0 h 1090613"/>
              <a:gd name="connsiteX1" fmla="*/ 142875 w 233363"/>
              <a:gd name="connsiteY1" fmla="*/ 295275 h 1090613"/>
              <a:gd name="connsiteX2" fmla="*/ 233363 w 233363"/>
              <a:gd name="connsiteY2" fmla="*/ 1090613 h 1090613"/>
              <a:gd name="connsiteX3" fmla="*/ 233363 w 233363"/>
              <a:gd name="connsiteY3" fmla="*/ 1090613 h 1090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3" h="1090613">
                <a:moveTo>
                  <a:pt x="0" y="0"/>
                </a:moveTo>
                <a:cubicBezTo>
                  <a:pt x="51990" y="56753"/>
                  <a:pt x="103981" y="113506"/>
                  <a:pt x="142875" y="295275"/>
                </a:cubicBezTo>
                <a:cubicBezTo>
                  <a:pt x="181769" y="477044"/>
                  <a:pt x="233363" y="1090613"/>
                  <a:pt x="233363" y="1090613"/>
                </a:cubicBezTo>
                <a:lnTo>
                  <a:pt x="233363" y="1090613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3798" name="TextBox 43"/>
          <p:cNvSpPr txBox="1">
            <a:spLocks noChangeArrowheads="1"/>
          </p:cNvSpPr>
          <p:nvPr/>
        </p:nvSpPr>
        <p:spPr bwMode="auto">
          <a:xfrm>
            <a:off x="3151188" y="3705225"/>
            <a:ext cx="1125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obstacleDetected()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 </a:t>
            </a:r>
            <a:r>
              <a:rPr lang="en-CA" altLang="fr-FR" sz="800" b="0"/>
              <a:t>[isFunctioning()]</a:t>
            </a:r>
            <a:endParaRPr lang="fr-CA" altLang="fr-FR" sz="800" b="0"/>
          </a:p>
        </p:txBody>
      </p:sp>
      <p:sp>
        <p:nvSpPr>
          <p:cNvPr id="9" name="Rounded Rectangle 8"/>
          <p:cNvSpPr/>
          <p:nvPr/>
        </p:nvSpPr>
        <p:spPr>
          <a:xfrm>
            <a:off x="2790825" y="2333625"/>
            <a:ext cx="12700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>
                <a:solidFill>
                  <a:schemeClr val="tx1"/>
                </a:solidFill>
              </a:rPr>
              <a:t>Open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19275" y="3298825"/>
            <a:ext cx="1112838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>
                <a:solidFill>
                  <a:schemeClr val="tx1"/>
                </a:solidFill>
              </a:rPr>
              <a:t>Closing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82775" y="4206875"/>
            <a:ext cx="985838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>
                <a:solidFill>
                  <a:schemeClr val="tx1"/>
                </a:solidFill>
              </a:rPr>
              <a:t>Closed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90825" y="4911725"/>
            <a:ext cx="1270000" cy="37623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>
                <a:solidFill>
                  <a:schemeClr val="tx1"/>
                </a:solidFill>
              </a:rPr>
              <a:t>Opening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9" idx="1"/>
            <a:endCxn id="10" idx="0"/>
          </p:cNvCxnSpPr>
          <p:nvPr/>
        </p:nvCxnSpPr>
        <p:spPr>
          <a:xfrm flipH="1">
            <a:off x="2374900" y="2522538"/>
            <a:ext cx="415925" cy="776287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03450" y="3676650"/>
            <a:ext cx="0" cy="53022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>
            <a:stCxn id="11" idx="2"/>
            <a:endCxn id="12" idx="1"/>
          </p:cNvCxnSpPr>
          <p:nvPr/>
        </p:nvCxnSpPr>
        <p:spPr>
          <a:xfrm>
            <a:off x="2374900" y="4584700"/>
            <a:ext cx="415925" cy="514350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Rounded Rectangle 18"/>
          <p:cNvSpPr/>
          <p:nvPr/>
        </p:nvSpPr>
        <p:spPr>
          <a:xfrm>
            <a:off x="2790825" y="5665788"/>
            <a:ext cx="12700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HalfOpen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568575" y="5202238"/>
            <a:ext cx="211138" cy="712787"/>
          </a:xfrm>
          <a:custGeom>
            <a:avLst/>
            <a:gdLst>
              <a:gd name="connsiteX0" fmla="*/ 150198 w 156548"/>
              <a:gd name="connsiteY0" fmla="*/ 0 h 542925"/>
              <a:gd name="connsiteX1" fmla="*/ 10498 w 156548"/>
              <a:gd name="connsiteY1" fmla="*/ 180975 h 542925"/>
              <a:gd name="connsiteX2" fmla="*/ 26373 w 156548"/>
              <a:gd name="connsiteY2" fmla="*/ 400050 h 542925"/>
              <a:gd name="connsiteX3" fmla="*/ 156548 w 156548"/>
              <a:gd name="connsiteY3" fmla="*/ 542925 h 542925"/>
              <a:gd name="connsiteX4" fmla="*/ 156548 w 156548"/>
              <a:gd name="connsiteY4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" h="542925">
                <a:moveTo>
                  <a:pt x="150198" y="0"/>
                </a:moveTo>
                <a:cubicBezTo>
                  <a:pt x="90666" y="57150"/>
                  <a:pt x="31135" y="114300"/>
                  <a:pt x="10498" y="180975"/>
                </a:cubicBezTo>
                <a:cubicBezTo>
                  <a:pt x="-10139" y="247650"/>
                  <a:pt x="2031" y="339725"/>
                  <a:pt x="26373" y="400050"/>
                </a:cubicBezTo>
                <a:cubicBezTo>
                  <a:pt x="50715" y="460375"/>
                  <a:pt x="156548" y="542925"/>
                  <a:pt x="156548" y="542925"/>
                </a:cubicBezTo>
                <a:lnTo>
                  <a:pt x="156548" y="542925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26" name="Freeform 25"/>
          <p:cNvSpPr/>
          <p:nvPr/>
        </p:nvSpPr>
        <p:spPr>
          <a:xfrm flipH="1" flipV="1">
            <a:off x="4078288" y="5099050"/>
            <a:ext cx="212725" cy="712788"/>
          </a:xfrm>
          <a:custGeom>
            <a:avLst/>
            <a:gdLst>
              <a:gd name="connsiteX0" fmla="*/ 150198 w 156548"/>
              <a:gd name="connsiteY0" fmla="*/ 0 h 542925"/>
              <a:gd name="connsiteX1" fmla="*/ 10498 w 156548"/>
              <a:gd name="connsiteY1" fmla="*/ 180975 h 542925"/>
              <a:gd name="connsiteX2" fmla="*/ 26373 w 156548"/>
              <a:gd name="connsiteY2" fmla="*/ 400050 h 542925"/>
              <a:gd name="connsiteX3" fmla="*/ 156548 w 156548"/>
              <a:gd name="connsiteY3" fmla="*/ 542925 h 542925"/>
              <a:gd name="connsiteX4" fmla="*/ 156548 w 156548"/>
              <a:gd name="connsiteY4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548" h="542925">
                <a:moveTo>
                  <a:pt x="150198" y="0"/>
                </a:moveTo>
                <a:cubicBezTo>
                  <a:pt x="90666" y="57150"/>
                  <a:pt x="31135" y="114300"/>
                  <a:pt x="10498" y="180975"/>
                </a:cubicBezTo>
                <a:cubicBezTo>
                  <a:pt x="-10139" y="247650"/>
                  <a:pt x="2031" y="339725"/>
                  <a:pt x="26373" y="400050"/>
                </a:cubicBezTo>
                <a:cubicBezTo>
                  <a:pt x="50715" y="460375"/>
                  <a:pt x="156548" y="542925"/>
                  <a:pt x="156548" y="542925"/>
                </a:cubicBezTo>
                <a:lnTo>
                  <a:pt x="156548" y="542925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2" name="Freeform 31"/>
          <p:cNvSpPr/>
          <p:nvPr/>
        </p:nvSpPr>
        <p:spPr>
          <a:xfrm>
            <a:off x="4062413" y="2493963"/>
            <a:ext cx="449262" cy="2420937"/>
          </a:xfrm>
          <a:custGeom>
            <a:avLst/>
            <a:gdLst>
              <a:gd name="connsiteX0" fmla="*/ 0 w 330021"/>
              <a:gd name="connsiteY0" fmla="*/ 1847850 h 1847850"/>
              <a:gd name="connsiteX1" fmla="*/ 242887 w 330021"/>
              <a:gd name="connsiteY1" fmla="*/ 1295400 h 1847850"/>
              <a:gd name="connsiteX2" fmla="*/ 319087 w 330021"/>
              <a:gd name="connsiteY2" fmla="*/ 257175 h 1847850"/>
              <a:gd name="connsiteX3" fmla="*/ 28575 w 330021"/>
              <a:gd name="connsiteY3" fmla="*/ 0 h 1847850"/>
              <a:gd name="connsiteX4" fmla="*/ 28575 w 330021"/>
              <a:gd name="connsiteY4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021" h="1847850">
                <a:moveTo>
                  <a:pt x="0" y="1847850"/>
                </a:moveTo>
                <a:cubicBezTo>
                  <a:pt x="94853" y="1704181"/>
                  <a:pt x="189706" y="1560512"/>
                  <a:pt x="242887" y="1295400"/>
                </a:cubicBezTo>
                <a:cubicBezTo>
                  <a:pt x="296068" y="1030288"/>
                  <a:pt x="354806" y="473075"/>
                  <a:pt x="319087" y="257175"/>
                </a:cubicBezTo>
                <a:cubicBezTo>
                  <a:pt x="283368" y="41275"/>
                  <a:pt x="28575" y="0"/>
                  <a:pt x="28575" y="0"/>
                </a:cubicBezTo>
                <a:lnTo>
                  <a:pt x="28575" y="0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3" name="Oval 32"/>
          <p:cNvSpPr/>
          <p:nvPr/>
        </p:nvSpPr>
        <p:spPr>
          <a:xfrm>
            <a:off x="1882775" y="2232025"/>
            <a:ext cx="266700" cy="24606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36" name="Straight Arrow Connector 35"/>
          <p:cNvCxnSpPr>
            <a:stCxn id="33" idx="6"/>
            <a:endCxn id="9" idx="1"/>
          </p:cNvCxnSpPr>
          <p:nvPr/>
        </p:nvCxnSpPr>
        <p:spPr>
          <a:xfrm>
            <a:off x="2149475" y="2354263"/>
            <a:ext cx="641350" cy="16827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812" name="TextBox 37"/>
          <p:cNvSpPr txBox="1">
            <a:spLocks noChangeArrowheads="1"/>
          </p:cNvSpPr>
          <p:nvPr/>
        </p:nvSpPr>
        <p:spPr bwMode="auto">
          <a:xfrm>
            <a:off x="1711325" y="5456238"/>
            <a:ext cx="96361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</a:t>
            </a:r>
            <a:endParaRPr lang="fr-CA" altLang="fr-FR" sz="800" b="0"/>
          </a:p>
        </p:txBody>
      </p:sp>
      <p:sp>
        <p:nvSpPr>
          <p:cNvPr id="33813" name="TextBox 38"/>
          <p:cNvSpPr txBox="1">
            <a:spLocks noChangeArrowheads="1"/>
          </p:cNvSpPr>
          <p:nvPr/>
        </p:nvSpPr>
        <p:spPr bwMode="auto">
          <a:xfrm>
            <a:off x="4276725" y="5381625"/>
            <a:ext cx="1035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</a:t>
            </a:r>
            <a:endParaRPr lang="fr-CA" altLang="fr-FR" sz="800" b="0"/>
          </a:p>
        </p:txBody>
      </p:sp>
      <p:sp>
        <p:nvSpPr>
          <p:cNvPr id="33814" name="TextBox 46"/>
          <p:cNvSpPr txBox="1">
            <a:spLocks noChangeArrowheads="1"/>
          </p:cNvSpPr>
          <p:nvPr/>
        </p:nvSpPr>
        <p:spPr bwMode="auto">
          <a:xfrm>
            <a:off x="1692275" y="2757488"/>
            <a:ext cx="1270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 [isFunctioning()]</a:t>
            </a:r>
            <a:endParaRPr lang="fr-CA" altLang="fr-FR" sz="800" b="0"/>
          </a:p>
        </p:txBody>
      </p:sp>
      <p:sp>
        <p:nvSpPr>
          <p:cNvPr id="33815" name="TextBox 47"/>
          <p:cNvSpPr txBox="1">
            <a:spLocks noChangeArrowheads="1"/>
          </p:cNvSpPr>
          <p:nvPr/>
        </p:nvSpPr>
        <p:spPr bwMode="auto">
          <a:xfrm>
            <a:off x="4452938" y="3298825"/>
            <a:ext cx="10747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doorOpen()</a:t>
            </a:r>
            <a:endParaRPr lang="fr-CA" altLang="fr-FR" sz="800" b="0"/>
          </a:p>
        </p:txBody>
      </p:sp>
      <p:sp>
        <p:nvSpPr>
          <p:cNvPr id="33816" name="TextBox 48"/>
          <p:cNvSpPr txBox="1">
            <a:spLocks noChangeArrowheads="1"/>
          </p:cNvSpPr>
          <p:nvPr/>
        </p:nvSpPr>
        <p:spPr bwMode="auto">
          <a:xfrm>
            <a:off x="1474788" y="3771900"/>
            <a:ext cx="815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doorClosed()</a:t>
            </a:r>
            <a:endParaRPr lang="fr-CA" altLang="fr-FR" sz="800" b="0"/>
          </a:p>
        </p:txBody>
      </p:sp>
      <p:sp>
        <p:nvSpPr>
          <p:cNvPr id="33817" name="TextBox 57"/>
          <p:cNvSpPr txBox="1">
            <a:spLocks noChangeArrowheads="1"/>
          </p:cNvSpPr>
          <p:nvPr/>
        </p:nvSpPr>
        <p:spPr bwMode="auto">
          <a:xfrm>
            <a:off x="1711325" y="4672013"/>
            <a:ext cx="1271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 [isFunctioning()]</a:t>
            </a:r>
            <a:endParaRPr lang="fr-CA" altLang="fr-FR" sz="800" b="0"/>
          </a:p>
        </p:txBody>
      </p:sp>
      <p:sp>
        <p:nvSpPr>
          <p:cNvPr id="62" name="Rounded Rectangle 61"/>
          <p:cNvSpPr/>
          <p:nvPr/>
        </p:nvSpPr>
        <p:spPr>
          <a:xfrm flipH="1">
            <a:off x="1403350" y="1628775"/>
            <a:ext cx="4032250" cy="4679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CA" dirty="0">
                <a:solidFill>
                  <a:schemeClr val="tx1"/>
                </a:solidFill>
              </a:rPr>
              <a:t>Running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7019925" y="3771900"/>
            <a:ext cx="1271588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WaitingForRepair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66" name="Straight Arrow Connector 65"/>
          <p:cNvCxnSpPr>
            <a:stCxn id="62" idx="1"/>
            <a:endCxn id="64" idx="1"/>
          </p:cNvCxnSpPr>
          <p:nvPr/>
        </p:nvCxnSpPr>
        <p:spPr>
          <a:xfrm flipV="1">
            <a:off x="5435600" y="3960813"/>
            <a:ext cx="1584325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1" name="TextBox 66"/>
          <p:cNvSpPr txBox="1">
            <a:spLocks noChangeArrowheads="1"/>
          </p:cNvSpPr>
          <p:nvPr/>
        </p:nvSpPr>
        <p:spPr bwMode="auto">
          <a:xfrm>
            <a:off x="5580063" y="3644900"/>
            <a:ext cx="1125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buttonPressed(),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 isFunctioning()]</a:t>
            </a:r>
            <a:endParaRPr lang="fr-CA" altLang="fr-FR" sz="800" b="0"/>
          </a:p>
        </p:txBody>
      </p:sp>
      <p:sp>
        <p:nvSpPr>
          <p:cNvPr id="70" name="Freeform 69"/>
          <p:cNvSpPr/>
          <p:nvPr/>
        </p:nvSpPr>
        <p:spPr>
          <a:xfrm>
            <a:off x="7329488" y="3370263"/>
            <a:ext cx="671512" cy="396875"/>
          </a:xfrm>
          <a:custGeom>
            <a:avLst/>
            <a:gdLst>
              <a:gd name="connsiteX0" fmla="*/ 671512 w 671512"/>
              <a:gd name="connsiteY0" fmla="*/ 396441 h 396441"/>
              <a:gd name="connsiteX1" fmla="*/ 538162 w 671512"/>
              <a:gd name="connsiteY1" fmla="*/ 20203 h 396441"/>
              <a:gd name="connsiteX2" fmla="*/ 128587 w 671512"/>
              <a:gd name="connsiteY2" fmla="*/ 86878 h 396441"/>
              <a:gd name="connsiteX3" fmla="*/ 0 w 671512"/>
              <a:gd name="connsiteY3" fmla="*/ 391678 h 396441"/>
              <a:gd name="connsiteX4" fmla="*/ 0 w 671512"/>
              <a:gd name="connsiteY4" fmla="*/ 391678 h 396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12" h="396441">
                <a:moveTo>
                  <a:pt x="671512" y="396441"/>
                </a:moveTo>
                <a:cubicBezTo>
                  <a:pt x="650080" y="234119"/>
                  <a:pt x="628649" y="71797"/>
                  <a:pt x="538162" y="20203"/>
                </a:cubicBezTo>
                <a:cubicBezTo>
                  <a:pt x="447675" y="-31391"/>
                  <a:pt x="218281" y="24966"/>
                  <a:pt x="128587" y="86878"/>
                </a:cubicBezTo>
                <a:cubicBezTo>
                  <a:pt x="38893" y="148790"/>
                  <a:pt x="0" y="391678"/>
                  <a:pt x="0" y="391678"/>
                </a:cubicBezTo>
                <a:lnTo>
                  <a:pt x="0" y="391678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3823" name="TextBox 70"/>
          <p:cNvSpPr txBox="1">
            <a:spLocks noChangeArrowheads="1"/>
          </p:cNvSpPr>
          <p:nvPr/>
        </p:nvSpPr>
        <p:spPr bwMode="auto">
          <a:xfrm>
            <a:off x="7361238" y="3068638"/>
            <a:ext cx="10271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Timer (180 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[! isFunctioning()]</a:t>
            </a:r>
            <a:endParaRPr lang="fr-CA" altLang="fr-FR" sz="700" b="0"/>
          </a:p>
        </p:txBody>
      </p:sp>
      <p:sp>
        <p:nvSpPr>
          <p:cNvPr id="78" name="Freeform 77"/>
          <p:cNvSpPr/>
          <p:nvPr/>
        </p:nvSpPr>
        <p:spPr>
          <a:xfrm>
            <a:off x="5457825" y="4157663"/>
            <a:ext cx="2252663" cy="295275"/>
          </a:xfrm>
          <a:custGeom>
            <a:avLst/>
            <a:gdLst>
              <a:gd name="connsiteX0" fmla="*/ 2252663 w 2252663"/>
              <a:gd name="connsiteY0" fmla="*/ 0 h 295973"/>
              <a:gd name="connsiteX1" fmla="*/ 1752600 w 2252663"/>
              <a:gd name="connsiteY1" fmla="*/ 285750 h 295973"/>
              <a:gd name="connsiteX2" fmla="*/ 0 w 2252663"/>
              <a:gd name="connsiteY2" fmla="*/ 204787 h 295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2663" h="295973">
                <a:moveTo>
                  <a:pt x="2252663" y="0"/>
                </a:moveTo>
                <a:cubicBezTo>
                  <a:pt x="2190353" y="125809"/>
                  <a:pt x="2128044" y="251619"/>
                  <a:pt x="1752600" y="285750"/>
                </a:cubicBezTo>
                <a:cubicBezTo>
                  <a:pt x="1377156" y="319881"/>
                  <a:pt x="688578" y="262334"/>
                  <a:pt x="0" y="204787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3825" name="TextBox 78"/>
          <p:cNvSpPr txBox="1">
            <a:spLocks noChangeArrowheads="1"/>
          </p:cNvSpPr>
          <p:nvPr/>
        </p:nvSpPr>
        <p:spPr bwMode="auto">
          <a:xfrm>
            <a:off x="6137275" y="4468813"/>
            <a:ext cx="8826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700" b="0"/>
              <a:t>Timer (180 s)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600" b="0"/>
              <a:t> </a:t>
            </a:r>
            <a:r>
              <a:rPr lang="en-CA" altLang="fr-FR" sz="700" b="0"/>
              <a:t>[isFunctioning()]</a:t>
            </a:r>
            <a:endParaRPr lang="fr-CA" altLang="fr-FR" sz="700" b="0"/>
          </a:p>
        </p:txBody>
      </p:sp>
      <p:sp>
        <p:nvSpPr>
          <p:cNvPr id="80" name="Oval 79"/>
          <p:cNvSpPr/>
          <p:nvPr/>
        </p:nvSpPr>
        <p:spPr>
          <a:xfrm>
            <a:off x="755650" y="3830638"/>
            <a:ext cx="266700" cy="2460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82" name="Straight Arrow Connector 81"/>
          <p:cNvCxnSpPr>
            <a:stCxn id="80" idx="6"/>
            <a:endCxn id="62" idx="3"/>
          </p:cNvCxnSpPr>
          <p:nvPr/>
        </p:nvCxnSpPr>
        <p:spPr>
          <a:xfrm>
            <a:off x="1022350" y="3952875"/>
            <a:ext cx="381000" cy="15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Modèle comportemental raffiné – unité détecteur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7B1303E-E468-4272-8594-B7448F14BE12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65500" y="1814513"/>
            <a:ext cx="1638300" cy="376237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CheckingForObstacles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48038" y="3181350"/>
            <a:ext cx="1655762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CheckingIfDoorOpen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65500" y="4402138"/>
            <a:ext cx="16383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CheckingIfDoorClosed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57" idx="2"/>
            <a:endCxn id="25" idx="0"/>
          </p:cNvCxnSpPr>
          <p:nvPr/>
        </p:nvCxnSpPr>
        <p:spPr>
          <a:xfrm flipH="1">
            <a:off x="4176713" y="2822575"/>
            <a:ext cx="7937" cy="35877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Oval 34"/>
          <p:cNvSpPr/>
          <p:nvPr/>
        </p:nvSpPr>
        <p:spPr>
          <a:xfrm>
            <a:off x="4016375" y="6278563"/>
            <a:ext cx="268288" cy="24606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cxnSp>
        <p:nvCxnSpPr>
          <p:cNvPr id="36" name="Straight Arrow Connector 35"/>
          <p:cNvCxnSpPr>
            <a:stCxn id="35" idx="0"/>
            <a:endCxn id="110" idx="2"/>
          </p:cNvCxnSpPr>
          <p:nvPr/>
        </p:nvCxnSpPr>
        <p:spPr>
          <a:xfrm flipV="1">
            <a:off x="4149725" y="5986463"/>
            <a:ext cx="34925" cy="292100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7" name="Diamond 56"/>
          <p:cNvSpPr/>
          <p:nvPr/>
        </p:nvSpPr>
        <p:spPr>
          <a:xfrm>
            <a:off x="4041775" y="2465388"/>
            <a:ext cx="287338" cy="357187"/>
          </a:xfrm>
          <a:prstGeom prst="diamon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sz="1050">
              <a:solidFill>
                <a:schemeClr val="tx1"/>
              </a:solidFill>
            </a:endParaRPr>
          </a:p>
        </p:txBody>
      </p:sp>
      <p:cxnSp>
        <p:nvCxnSpPr>
          <p:cNvPr id="60" name="Straight Connector 59"/>
          <p:cNvCxnSpPr>
            <a:stCxn id="24" idx="2"/>
            <a:endCxn id="57" idx="0"/>
          </p:cNvCxnSpPr>
          <p:nvPr/>
        </p:nvCxnSpPr>
        <p:spPr>
          <a:xfrm>
            <a:off x="4184650" y="2190750"/>
            <a:ext cx="0" cy="274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9" name="TextBox 61"/>
          <p:cNvSpPr txBox="1">
            <a:spLocks noChangeArrowheads="1"/>
          </p:cNvSpPr>
          <p:nvPr/>
        </p:nvSpPr>
        <p:spPr bwMode="auto">
          <a:xfrm>
            <a:off x="4140200" y="2925763"/>
            <a:ext cx="1271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</a:t>
            </a:r>
            <a:r>
              <a:rPr lang="fr-CA" altLang="fr-FR" sz="800" b="0"/>
              <a:t>isObstacleDetected()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34830" name="TextBox 65"/>
          <p:cNvSpPr txBox="1">
            <a:spLocks noChangeArrowheads="1"/>
          </p:cNvSpPr>
          <p:nvPr/>
        </p:nvSpPr>
        <p:spPr bwMode="auto">
          <a:xfrm>
            <a:off x="2916238" y="2386013"/>
            <a:ext cx="12715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</a:t>
            </a:r>
            <a:r>
              <a:rPr lang="fr-CA" altLang="fr-FR" sz="800" b="0"/>
              <a:t>isObstacleDetected()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cxnSp>
        <p:nvCxnSpPr>
          <p:cNvPr id="78" name="Straight Arrow Connector 77"/>
          <p:cNvCxnSpPr>
            <a:stCxn id="57" idx="1"/>
            <a:endCxn id="130" idx="3"/>
          </p:cNvCxnSpPr>
          <p:nvPr/>
        </p:nvCxnSpPr>
        <p:spPr>
          <a:xfrm flipH="1" flipV="1">
            <a:off x="2771775" y="2628900"/>
            <a:ext cx="1270000" cy="14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82" idx="2"/>
            <a:endCxn id="27" idx="0"/>
          </p:cNvCxnSpPr>
          <p:nvPr/>
        </p:nvCxnSpPr>
        <p:spPr>
          <a:xfrm>
            <a:off x="4176713" y="4043363"/>
            <a:ext cx="7937" cy="358775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" name="Diamond 81"/>
          <p:cNvSpPr/>
          <p:nvPr/>
        </p:nvSpPr>
        <p:spPr>
          <a:xfrm>
            <a:off x="4032250" y="3686175"/>
            <a:ext cx="287338" cy="357188"/>
          </a:xfrm>
          <a:prstGeom prst="diamon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sz="1050">
              <a:solidFill>
                <a:schemeClr val="tx1"/>
              </a:solidFill>
            </a:endParaRPr>
          </a:p>
        </p:txBody>
      </p:sp>
      <p:cxnSp>
        <p:nvCxnSpPr>
          <p:cNvPr id="83" name="Straight Connector 82"/>
          <p:cNvCxnSpPr>
            <a:stCxn id="25" idx="2"/>
            <a:endCxn id="82" idx="0"/>
          </p:cNvCxnSpPr>
          <p:nvPr/>
        </p:nvCxnSpPr>
        <p:spPr>
          <a:xfrm>
            <a:off x="4176713" y="3559175"/>
            <a:ext cx="0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TextBox 83"/>
          <p:cNvSpPr txBox="1">
            <a:spLocks noChangeArrowheads="1"/>
          </p:cNvSpPr>
          <p:nvPr/>
        </p:nvSpPr>
        <p:spPr bwMode="auto">
          <a:xfrm>
            <a:off x="4184650" y="4117975"/>
            <a:ext cx="1271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</a:t>
            </a:r>
            <a:r>
              <a:rPr lang="fr-CA" altLang="fr-FR" sz="800" b="0"/>
              <a:t>isDoorOpen()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34836" name="TextBox 99"/>
          <p:cNvSpPr txBox="1">
            <a:spLocks noChangeArrowheads="1"/>
          </p:cNvSpPr>
          <p:nvPr/>
        </p:nvSpPr>
        <p:spPr bwMode="auto">
          <a:xfrm>
            <a:off x="2843213" y="3609975"/>
            <a:ext cx="96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</a:t>
            </a:r>
            <a:r>
              <a:rPr lang="fr-CA" altLang="fr-FR" sz="800" b="0"/>
              <a:t>isDoorOpen()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cxnSp>
        <p:nvCxnSpPr>
          <p:cNvPr id="105" name="Straight Arrow Connector 104"/>
          <p:cNvCxnSpPr>
            <a:stCxn id="106" idx="2"/>
            <a:endCxn id="110" idx="0"/>
          </p:cNvCxnSpPr>
          <p:nvPr/>
        </p:nvCxnSpPr>
        <p:spPr>
          <a:xfrm>
            <a:off x="4176713" y="5264150"/>
            <a:ext cx="7937" cy="344488"/>
          </a:xfrm>
          <a:prstGeom prst="straightConnector1">
            <a:avLst/>
          </a:pr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Diamond 105"/>
          <p:cNvSpPr/>
          <p:nvPr/>
        </p:nvSpPr>
        <p:spPr>
          <a:xfrm>
            <a:off x="4032250" y="4906963"/>
            <a:ext cx="287338" cy="357187"/>
          </a:xfrm>
          <a:prstGeom prst="diamond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 sz="105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>
            <a:stCxn id="27" idx="2"/>
            <a:endCxn id="106" idx="0"/>
          </p:cNvCxnSpPr>
          <p:nvPr/>
        </p:nvCxnSpPr>
        <p:spPr>
          <a:xfrm flipH="1">
            <a:off x="4176713" y="4779963"/>
            <a:ext cx="7937" cy="12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3365500" y="5608638"/>
            <a:ext cx="16383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>
                <a:solidFill>
                  <a:schemeClr val="tx1"/>
                </a:solidFill>
              </a:rPr>
              <a:t>Sleeping</a:t>
            </a:r>
            <a:endParaRPr lang="fr-CA" sz="1050" dirty="0">
              <a:solidFill>
                <a:schemeClr val="tx1"/>
              </a:solidFill>
            </a:endParaRPr>
          </a:p>
        </p:txBody>
      </p:sp>
      <p:sp>
        <p:nvSpPr>
          <p:cNvPr id="34841" name="TextBox 117"/>
          <p:cNvSpPr txBox="1">
            <a:spLocks noChangeArrowheads="1"/>
          </p:cNvSpPr>
          <p:nvPr/>
        </p:nvSpPr>
        <p:spPr bwMode="auto">
          <a:xfrm>
            <a:off x="4144963" y="5329238"/>
            <a:ext cx="1270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[!</a:t>
            </a:r>
            <a:r>
              <a:rPr lang="fr-CA" altLang="fr-FR" sz="800" b="0"/>
              <a:t>isDoorClosed()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34842" name="TextBox 118"/>
          <p:cNvSpPr txBox="1">
            <a:spLocks noChangeArrowheads="1"/>
          </p:cNvSpPr>
          <p:nvPr/>
        </p:nvSpPr>
        <p:spPr bwMode="auto">
          <a:xfrm>
            <a:off x="2814638" y="4833938"/>
            <a:ext cx="96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[</a:t>
            </a:r>
            <a:r>
              <a:rPr lang="fr-CA" altLang="fr-FR" sz="800" b="0"/>
              <a:t>isDoorClosed()</a:t>
            </a:r>
            <a:r>
              <a:rPr lang="en-CA" altLang="fr-FR" sz="800" b="0"/>
              <a:t>]</a:t>
            </a:r>
            <a:endParaRPr lang="fr-CA" altLang="fr-FR" sz="800" b="0"/>
          </a:p>
        </p:txBody>
      </p:sp>
      <p:sp>
        <p:nvSpPr>
          <p:cNvPr id="127" name="Freeform 126"/>
          <p:cNvSpPr/>
          <p:nvPr/>
        </p:nvSpPr>
        <p:spPr>
          <a:xfrm>
            <a:off x="5005388" y="1958975"/>
            <a:ext cx="892175" cy="3841750"/>
          </a:xfrm>
          <a:custGeom>
            <a:avLst/>
            <a:gdLst>
              <a:gd name="connsiteX0" fmla="*/ 7620 w 891542"/>
              <a:gd name="connsiteY0" fmla="*/ 3840480 h 3840480"/>
              <a:gd name="connsiteX1" fmla="*/ 891540 w 891542"/>
              <a:gd name="connsiteY1" fmla="*/ 1592580 h 3840480"/>
              <a:gd name="connsiteX2" fmla="*/ 0 w 891542"/>
              <a:gd name="connsiteY2" fmla="*/ 0 h 3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1542" h="3840480">
                <a:moveTo>
                  <a:pt x="7620" y="3840480"/>
                </a:moveTo>
                <a:cubicBezTo>
                  <a:pt x="450215" y="3036570"/>
                  <a:pt x="892810" y="2232660"/>
                  <a:pt x="891540" y="1592580"/>
                </a:cubicBezTo>
                <a:cubicBezTo>
                  <a:pt x="890270" y="952500"/>
                  <a:pt x="445135" y="476250"/>
                  <a:pt x="0" y="0"/>
                </a:cubicBez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34844" name="TextBox 127"/>
          <p:cNvSpPr txBox="1">
            <a:spLocks noChangeArrowheads="1"/>
          </p:cNvSpPr>
          <p:nvPr/>
        </p:nvSpPr>
        <p:spPr bwMode="auto">
          <a:xfrm>
            <a:off x="5821363" y="3322638"/>
            <a:ext cx="838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800" b="0"/>
              <a:t>Time (20 ms)</a:t>
            </a:r>
            <a:endParaRPr lang="fr-CA" altLang="fr-FR" sz="800" b="0"/>
          </a:p>
        </p:txBody>
      </p:sp>
      <p:sp>
        <p:nvSpPr>
          <p:cNvPr id="130" name="Rounded Rectangle 129"/>
          <p:cNvSpPr/>
          <p:nvPr/>
        </p:nvSpPr>
        <p:spPr>
          <a:xfrm>
            <a:off x="1139825" y="2439988"/>
            <a:ext cx="163195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SendingObstacleEvent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33" name="Elbow Connector 132"/>
          <p:cNvCxnSpPr>
            <a:stCxn id="130" idx="2"/>
            <a:endCxn id="25" idx="1"/>
          </p:cNvCxnSpPr>
          <p:nvPr/>
        </p:nvCxnSpPr>
        <p:spPr>
          <a:xfrm rot="16200000" flipH="1">
            <a:off x="2375694" y="2397919"/>
            <a:ext cx="552450" cy="139223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ounded Rectangle 133"/>
          <p:cNvSpPr/>
          <p:nvPr/>
        </p:nvSpPr>
        <p:spPr>
          <a:xfrm>
            <a:off x="1128713" y="3690938"/>
            <a:ext cx="1714500" cy="377825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SendingOpenDoorEvent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36" name="Straight Arrow Connector 135"/>
          <p:cNvCxnSpPr>
            <a:stCxn id="82" idx="1"/>
            <a:endCxn id="134" idx="3"/>
          </p:cNvCxnSpPr>
          <p:nvPr/>
        </p:nvCxnSpPr>
        <p:spPr>
          <a:xfrm flipH="1">
            <a:off x="2843213" y="3865563"/>
            <a:ext cx="1189037" cy="14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Elbow Connector 137"/>
          <p:cNvCxnSpPr>
            <a:stCxn id="134" idx="2"/>
            <a:endCxn id="27" idx="1"/>
          </p:cNvCxnSpPr>
          <p:nvPr/>
        </p:nvCxnSpPr>
        <p:spPr>
          <a:xfrm rot="16200000" flipH="1">
            <a:off x="2414588" y="3640138"/>
            <a:ext cx="522287" cy="13795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ed Rectangle 138"/>
          <p:cNvSpPr/>
          <p:nvPr/>
        </p:nvSpPr>
        <p:spPr>
          <a:xfrm>
            <a:off x="684213" y="4889500"/>
            <a:ext cx="1906587" cy="37623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CA" sz="1050" dirty="0" err="1">
                <a:solidFill>
                  <a:schemeClr val="tx1"/>
                </a:solidFill>
              </a:rPr>
              <a:t>SendingDoorClosedEvent</a:t>
            </a:r>
            <a:endParaRPr lang="fr-CA" sz="1050" dirty="0">
              <a:solidFill>
                <a:schemeClr val="tx1"/>
              </a:solidFill>
            </a:endParaRPr>
          </a:p>
        </p:txBody>
      </p:sp>
      <p:cxnSp>
        <p:nvCxnSpPr>
          <p:cNvPr id="141" name="Straight Arrow Connector 140"/>
          <p:cNvCxnSpPr>
            <a:stCxn id="106" idx="1"/>
            <a:endCxn id="139" idx="3"/>
          </p:cNvCxnSpPr>
          <p:nvPr/>
        </p:nvCxnSpPr>
        <p:spPr>
          <a:xfrm flipH="1" flipV="1">
            <a:off x="2590800" y="5078413"/>
            <a:ext cx="1441450" cy="79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stCxn id="139" idx="2"/>
            <a:endCxn id="110" idx="1"/>
          </p:cNvCxnSpPr>
          <p:nvPr/>
        </p:nvCxnSpPr>
        <p:spPr>
          <a:xfrm rot="16200000" flipH="1">
            <a:off x="2235201" y="4667250"/>
            <a:ext cx="531812" cy="17287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7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Ne vous-endormez pas!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838434D-1BC6-4646-B2FF-0308B33BDC49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205038"/>
            <a:ext cx="2619375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4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programmation</a:t>
            </a:r>
            <a:endParaRPr lang="fr-CA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Lorsque nous sommes satisfaits du niveau de détail dans notre modèle comportemental, nous sommes prêts à programmer</a:t>
            </a:r>
          </a:p>
          <a:p>
            <a:endParaRPr lang="fr-CA" altLang="fr-FR" smtClean="0"/>
          </a:p>
          <a:p>
            <a:r>
              <a:rPr lang="fr-CA" altLang="fr-FR" smtClean="0"/>
              <a:t>Quelques parties du code peuvent être générées directement par des outils du modèle comportemental</a:t>
            </a:r>
          </a:p>
          <a:p>
            <a:pPr lvl="1"/>
            <a:r>
              <a:rPr lang="fr-CA" altLang="fr-FR" smtClean="0"/>
              <a:t>Quelques modifications peuvent être nécessaires (n’utilisez pas le code sans un peu d’examination)</a:t>
            </a:r>
          </a:p>
          <a:p>
            <a:pPr lvl="1"/>
            <a:r>
              <a:rPr lang="fr-CA" altLang="fr-FR" smtClean="0"/>
              <a:t>Les Humains sont toujours les programmeurs les plus intelligents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619416C-9EFD-474E-936F-10D8544F8EDA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Classe de générateur d’événement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SEG2106 – Winter 2014 – Hussein Al Osman</a:t>
            </a:r>
            <a:endParaRPr lang="en-US" dirty="0"/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FCCFB8F-FCA0-4745-B10C-F5EF408D4041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7893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151438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7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Classe détectrice</a:t>
            </a:r>
            <a:endParaRPr lang="fr-CA" dirty="0"/>
          </a:p>
        </p:txBody>
      </p:sp>
      <p:pic>
        <p:nvPicPr>
          <p:cNvPr id="38915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1313" y="1752600"/>
            <a:ext cx="5311775" cy="43735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8340647-11B5-413F-85BA-D69B73A43A7A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Classe détectrice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921321F-4178-4E4A-861D-8C8A25A75971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39941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6481762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Brace 7"/>
          <p:cNvSpPr/>
          <p:nvPr/>
        </p:nvSpPr>
        <p:spPr>
          <a:xfrm>
            <a:off x="6732588" y="2205038"/>
            <a:ext cx="503237" cy="38163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CA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9925" y="3770313"/>
            <a:ext cx="18002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Sensor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400" b="0"/>
              <a:t>State machine Implementation</a:t>
            </a:r>
            <a:endParaRPr lang="fr-CA" altLang="fr-FR" sz="1400" b="0"/>
          </a:p>
        </p:txBody>
      </p:sp>
    </p:spTree>
    <p:extLst>
      <p:ext uri="{BB962C8B-B14F-4D97-AF65-F5344CB8AC3E}">
        <p14:creationId xmlns:p14="http://schemas.microsoft.com/office/powerpoint/2010/main" val="11075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Transitions</a:t>
            </a:r>
            <a:endParaRPr lang="fr-CA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Transitions sont représentées par des flèches</a:t>
            </a:r>
          </a:p>
          <a:p>
            <a:pPr lvl="1"/>
            <a:endParaRPr lang="fr-FR" altLang="fr-FR" smtClean="0"/>
          </a:p>
          <a:p>
            <a:pPr lvl="1"/>
            <a:endParaRPr lang="fr-FR" altLang="fr-FR" smtClean="0"/>
          </a:p>
          <a:p>
            <a:pPr lvl="1"/>
            <a:endParaRPr lang="fr-FR" altLang="fr-FR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E89F02C-F0DE-4888-8B96-A39CC168E324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97200"/>
            <a:ext cx="677545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0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Démo </a:t>
            </a:r>
            <a:r>
              <a:rPr lang="fr-CA" dirty="0" err="1" smtClean="0"/>
              <a:t>Umple</a:t>
            </a:r>
            <a:endParaRPr lang="fr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fr-CA" dirty="0" smtClean="0"/>
              <a:t>UMPLE est un outil de modélisation pour permettre ce qu’on appelle la programmation modèle-orientée</a:t>
            </a:r>
          </a:p>
          <a:p>
            <a:pPr lvl="1">
              <a:buFont typeface="Arial" charset="0"/>
              <a:buChar char="•"/>
              <a:defRPr/>
            </a:pPr>
            <a:r>
              <a:rPr lang="fr-CA" dirty="0" smtClean="0"/>
              <a:t>C’est ce qu’on fait dans ce cours</a:t>
            </a:r>
          </a:p>
          <a:p>
            <a:pPr>
              <a:buFont typeface="Arial" charset="0"/>
              <a:buNone/>
              <a:defRPr/>
            </a:pPr>
            <a:r>
              <a:rPr lang="fr-CA" dirty="0" smtClean="0"/>
              <a:t>Vous pouvez l’utiliser pour créer des diagrammes de classe (modèles structuraux) et des machines d’état (modèles comportementaux)</a:t>
            </a:r>
          </a:p>
          <a:p>
            <a:pPr>
              <a:buFont typeface="Arial" charset="0"/>
              <a:buNone/>
              <a:defRPr/>
            </a:pPr>
            <a:r>
              <a:rPr lang="fr-CA" dirty="0" smtClean="0"/>
              <a:t>Cet outil a été développé à l’Université d’Ottawa</a:t>
            </a:r>
          </a:p>
          <a:p>
            <a:pPr lvl="1">
              <a:buFont typeface="Arial" charset="0"/>
              <a:buChar char="•"/>
              <a:defRPr/>
            </a:pPr>
            <a:r>
              <a:rPr lang="fr-CA" dirty="0" smtClean="0"/>
              <a:t>Une version en ligne existe sur ce lien:</a:t>
            </a:r>
          </a:p>
          <a:p>
            <a:pPr marL="274637" lvl="1" indent="0">
              <a:buFont typeface="Arial" charset="0"/>
              <a:buNone/>
              <a:defRPr/>
            </a:pPr>
            <a:r>
              <a:rPr lang="fr-CA" dirty="0" smtClean="0">
                <a:hlinkClick r:id="rId2"/>
              </a:rPr>
              <a:t>http://cruise.eecs.uottawa.ca/umpleonline/</a:t>
            </a:r>
            <a:endParaRPr lang="fr-CA" dirty="0" smtClean="0"/>
          </a:p>
          <a:p>
            <a:pPr lvl="1">
              <a:buFont typeface="Arial" charset="0"/>
              <a:buChar char="•"/>
              <a:defRPr/>
            </a:pPr>
            <a:r>
              <a:rPr lang="fr-CA" dirty="0" smtClean="0"/>
              <a:t>Il existe aussi un </a:t>
            </a:r>
            <a:r>
              <a:rPr lang="fr-CA" dirty="0" err="1" smtClean="0"/>
              <a:t>eclipse</a:t>
            </a:r>
            <a:r>
              <a:rPr lang="fr-CA" dirty="0" smtClean="0"/>
              <a:t> plugin pour cet outil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0AA2E8D-81D3-480B-ADE3-786B6AD1959C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50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46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CODE </a:t>
            </a:r>
            <a:r>
              <a:rPr lang="fr-CA" dirty="0" err="1" smtClean="0"/>
              <a:t>Umple</a:t>
            </a:r>
            <a:r>
              <a:rPr lang="fr-CA" dirty="0" smtClean="0"/>
              <a:t> pour machine d’état à unité moteur</a:t>
            </a:r>
            <a:endParaRPr lang="fr-CA" dirty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CA" altLang="fr-FR" sz="1400" smtClean="0"/>
              <a:t>class Motor</a:t>
            </a:r>
            <a:r>
              <a:rPr lang="fr-CA" altLang="fr-FR" sz="1400" b="0" smtClean="0"/>
              <a:t> {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status</a:t>
            </a:r>
            <a:r>
              <a:rPr lang="fr-CA" altLang="fr-FR" sz="1400" smtClean="0"/>
              <a:t> {</a:t>
            </a:r>
          </a:p>
          <a:p>
            <a:pPr marL="958850" lvl="2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Running</a:t>
            </a:r>
            <a:r>
              <a:rPr lang="fr-CA" altLang="fr-FR" sz="1400" smtClean="0"/>
              <a:t> { 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Open</a:t>
            </a:r>
            <a:r>
              <a:rPr lang="fr-CA" altLang="fr-FR" sz="1400" smtClean="0"/>
              <a:t> {buttonPressed[isFunctioning()]-&gt;Closing; 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Closing</a:t>
            </a:r>
            <a:r>
              <a:rPr lang="fr-CA" altLang="fr-FR" sz="1400" smtClean="0"/>
              <a:t> { buttonPressed()[isFunctioning()]-&gt;Opening;</a:t>
            </a:r>
          </a:p>
          <a:p>
            <a:pPr marL="1873250" lvl="4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ObstacleDetected()[isFunctioning()]-&gt;Opening;</a:t>
            </a:r>
          </a:p>
          <a:p>
            <a:pPr marL="1873250" lvl="4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doorClosed()-&gt;Closed;}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Closed</a:t>
            </a:r>
            <a:r>
              <a:rPr lang="fr-CA" altLang="fr-FR" sz="1400" smtClean="0"/>
              <a:t> { buttonPressed()[isFunctioning()]-&gt;Opening; 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Opening</a:t>
            </a:r>
            <a:r>
              <a:rPr lang="fr-CA" altLang="fr-FR" sz="1400" smtClean="0"/>
              <a:t> { buttonPressed()-&gt;HalfOpen;</a:t>
            </a:r>
          </a:p>
          <a:p>
            <a:pPr marL="1873250" lvl="4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doorOpen()-&gt;Open; }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b="1" smtClean="0"/>
              <a:t>HalfOpen{buttonPressed</a:t>
            </a:r>
            <a:r>
              <a:rPr lang="fr-CA" altLang="fr-FR" sz="1400" smtClean="0"/>
              <a:t>()-&gt;Opening;}</a:t>
            </a:r>
          </a:p>
          <a:p>
            <a:pPr marL="958850" lvl="2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endParaRPr lang="fr-CA" altLang="fr-FR" sz="1400" smtClean="0"/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buttonPressed()[!isFunctioning()]-&gt;WaitingForRepair;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}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	</a:t>
            </a:r>
            <a:r>
              <a:rPr lang="fr-CA" altLang="fr-FR" sz="1400" b="1" smtClean="0"/>
              <a:t>WaitingForRepair</a:t>
            </a:r>
            <a:r>
              <a:rPr lang="fr-CA" altLang="fr-FR" sz="1400" smtClean="0"/>
              <a:t>{ 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timer()[!isFunctioning()]-&gt;WaitingForRepair;</a:t>
            </a:r>
          </a:p>
          <a:p>
            <a:pPr marL="1416050" lvl="3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timer()[isFunctioning()]-&gt;Running;}</a:t>
            </a:r>
          </a:p>
          <a:p>
            <a:pPr marL="273050" lvl="1" indent="0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fr-CA" altLang="fr-FR" sz="1400" smtClean="0"/>
              <a:t>}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fr-CA" altLang="fr-FR" sz="1400" b="0" smtClean="0"/>
              <a:t>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SEG2106 – Winter 2014 – Hussein Al Osman</a:t>
            </a:r>
            <a:endParaRPr lang="en-US" dirty="0"/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09BE3A1-0C74-4CDF-ABE6-1CEAC8FC15B6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468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CA" sz="2000" dirty="0" smtClean="0"/>
              <a:t>Fragments de code de la classe moteur</a:t>
            </a:r>
            <a:endParaRPr lang="fr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219E179-9D34-4520-ACE0-50BDF336FE79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43013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54"/>
          <a:stretch>
            <a:fillRect/>
          </a:stretch>
        </p:blipFill>
        <p:spPr bwMode="auto">
          <a:xfrm>
            <a:off x="2106613" y="549275"/>
            <a:ext cx="3257550" cy="62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76825" y="1001713"/>
            <a:ext cx="1943100" cy="1366837"/>
            <a:chOff x="5076056" y="1000944"/>
            <a:chExt cx="1944216" cy="1368152"/>
          </a:xfrm>
        </p:grpSpPr>
        <p:sp>
          <p:nvSpPr>
            <p:cNvPr id="10" name="Right Brace 9"/>
            <p:cNvSpPr/>
            <p:nvPr/>
          </p:nvSpPr>
          <p:spPr>
            <a:xfrm>
              <a:off x="5076056" y="1000944"/>
              <a:ext cx="503527" cy="13681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43019" name="TextBox 10"/>
            <p:cNvSpPr txBox="1">
              <a:spLocks noChangeArrowheads="1"/>
            </p:cNvSpPr>
            <p:nvPr/>
          </p:nvSpPr>
          <p:spPr bwMode="auto">
            <a:xfrm>
              <a:off x="5580112" y="1412776"/>
              <a:ext cx="144016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itchFamily="34" charset="0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fr-FR" sz="1100" b="0"/>
                <a:t>Switching between high level states</a:t>
              </a:r>
              <a:endParaRPr lang="fr-CA" altLang="fr-FR" sz="1100" b="0"/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5148263" y="2492375"/>
            <a:ext cx="1944687" cy="3960813"/>
            <a:chOff x="5076056" y="1000944"/>
            <a:chExt cx="1944216" cy="1368152"/>
          </a:xfrm>
        </p:grpSpPr>
        <p:sp>
          <p:nvSpPr>
            <p:cNvPr id="14" name="Right Brace 13"/>
            <p:cNvSpPr/>
            <p:nvPr/>
          </p:nvSpPr>
          <p:spPr>
            <a:xfrm>
              <a:off x="5076056" y="1000944"/>
              <a:ext cx="504703" cy="136815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CA"/>
            </a:p>
          </p:txBody>
        </p:sp>
        <p:sp>
          <p:nvSpPr>
            <p:cNvPr id="43017" name="TextBox 14"/>
            <p:cNvSpPr txBox="1">
              <a:spLocks noChangeArrowheads="1"/>
            </p:cNvSpPr>
            <p:nvPr/>
          </p:nvSpPr>
          <p:spPr bwMode="auto">
            <a:xfrm>
              <a:off x="5580112" y="1556028"/>
              <a:ext cx="1440160" cy="265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ts val="600"/>
                </a:spcAft>
                <a:buFont typeface="Arial" pitchFamily="34" charset="0"/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CA" altLang="fr-FR" sz="1100" b="0"/>
                <a:t>Switching between nest states inside the Running compound state</a:t>
              </a:r>
              <a:endParaRPr lang="fr-CA" altLang="fr-FR" sz="1100" b="0"/>
            </a:p>
          </p:txBody>
        </p:sp>
      </p:grpSp>
    </p:spTree>
    <p:extLst>
      <p:ext uri="{BB962C8B-B14F-4D97-AF65-F5344CB8AC3E}">
        <p14:creationId xmlns:p14="http://schemas.microsoft.com/office/powerpoint/2010/main" val="32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Quand utiliser des machines d’état?</a:t>
            </a:r>
            <a:endParaRPr lang="fr-CA" dirty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z="1800" smtClean="0"/>
              <a:t>Lorsqu’un objet ou un système passe à travers plusieur étapes d’exécution (états)</a:t>
            </a:r>
          </a:p>
          <a:p>
            <a:pPr lvl="1"/>
            <a:r>
              <a:rPr lang="fr-CA" altLang="fr-FR" sz="1800" smtClean="0"/>
              <a:t>Le comportement du système varie d’une étape à une autre</a:t>
            </a:r>
          </a:p>
          <a:p>
            <a:r>
              <a:rPr lang="fr-CA" altLang="fr-FR" sz="1800" smtClean="0"/>
              <a:t>Lorsque vous pouvez identifier des événements clairs qui changent le statut du système</a:t>
            </a:r>
          </a:p>
          <a:p>
            <a:r>
              <a:rPr lang="fr-CA" altLang="fr-FR" sz="1800" smtClean="0"/>
              <a:t>Ils sont idéals pour la programmation dérivée par des événements (moins de boucles et de branches, plus d’événements générés et échangés)</a:t>
            </a:r>
          </a:p>
          <a:p>
            <a:pPr lvl="1"/>
            <a:r>
              <a:rPr lang="fr-CA" altLang="fr-FR" sz="1800" smtClean="0"/>
              <a:t>Plusieurs événements sont échangés entre les objets</a:t>
            </a:r>
          </a:p>
          <a:p>
            <a:r>
              <a:rPr lang="fr-CA" altLang="fr-FR" sz="1800" smtClean="0"/>
              <a:t>Lorsqu’on utilise la programmation dérivée par des événements:</a:t>
            </a:r>
          </a:p>
          <a:p>
            <a:pPr lvl="1"/>
            <a:r>
              <a:rPr lang="fr-CA" altLang="fr-FR" sz="1800" smtClean="0"/>
              <a:t>Assurez-vous de suivre les patrons Observable ou Event Notifier</a:t>
            </a:r>
          </a:p>
          <a:p>
            <a:pPr lvl="1"/>
            <a:r>
              <a:rPr lang="fr-CA" altLang="fr-FR" sz="1800" smtClean="0"/>
              <a:t>Les deux sont simples (similaires à ce qu’on a fait avec l’exemple de la porte de garage)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SEG2106 – Winter 2014 – Hussein Al Osman</a:t>
            </a:r>
            <a:endParaRPr lang="en-US" dirty="0"/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CFCBAA4-0946-4FA3-BCAE-AD91DB9B71FA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53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Modélisation comportementale en excès</a:t>
            </a:r>
            <a:endParaRPr lang="fr-CA" dirty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A" dirty="0" smtClean="0"/>
              <a:t>SVP modéliser avec responsabilité!!</a:t>
            </a:r>
          </a:p>
          <a:p>
            <a:pPr>
              <a:defRPr/>
            </a:pPr>
            <a:r>
              <a:rPr lang="fr-CA" dirty="0" smtClean="0"/>
              <a:t>Ne vous perdez pas du temps à modéliser chaque détail au point au vous êtes en retard</a:t>
            </a:r>
          </a:p>
          <a:p>
            <a:pPr lvl="1">
              <a:defRPr/>
            </a:pPr>
            <a:r>
              <a:rPr lang="fr-CA" dirty="0" smtClean="0"/>
              <a:t>Vous vendez des codes et</a:t>
            </a:r>
          </a:p>
          <a:p>
            <a:pPr marL="274637" lvl="1" indent="0">
              <a:buFont typeface="Arial" pitchFamily="34" charset="0"/>
              <a:buNone/>
              <a:defRPr/>
            </a:pPr>
            <a:r>
              <a:rPr lang="fr-CA" dirty="0"/>
              <a:t>n</a:t>
            </a:r>
            <a:r>
              <a:rPr lang="fr-CA" dirty="0" smtClean="0"/>
              <a:t>on pas des modèles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64CCB9B-CE49-4DFA-A10D-2FCAEC1903D0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54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45062" name="Picture 2" descr="mban2558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97188"/>
            <a:ext cx="31686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9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 smtClean="0"/>
              <a:t>Comment faire la modélisation Comportementale</a:t>
            </a:r>
            <a:endParaRPr lang="fr-CA" dirty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Soyez prudents, vous ne voulez pas modéliser en excès</a:t>
            </a:r>
          </a:p>
          <a:p>
            <a:pPr lvl="1"/>
            <a:r>
              <a:rPr lang="fr-FR" altLang="fr-FR" smtClean="0"/>
              <a:t>Les processus de développement de logiciel modernes essaye de minimiser la phase de modélisation (ca ne veux pas dire qu’on ne crée pas des modèles)</a:t>
            </a:r>
          </a:p>
          <a:p>
            <a:r>
              <a:rPr lang="fr-FR" altLang="fr-FR" smtClean="0"/>
              <a:t>Pour cette raison, commencez avec un modèle à haut niveau du comportement</a:t>
            </a:r>
          </a:p>
          <a:p>
            <a:pPr lvl="1"/>
            <a:r>
              <a:rPr lang="fr-FR" altLang="fr-FR" smtClean="0"/>
              <a:t>Ce modèle doit montrer une vue d’ensemble claire de certaines (pas toutes nécessairement) fonctionnalités importantes du système</a:t>
            </a:r>
          </a:p>
          <a:p>
            <a:pPr lvl="1"/>
            <a:r>
              <a:rPr lang="fr-FR" altLang="fr-FR" smtClean="0"/>
              <a:t>Ceci serait similaire à la première machine d’état pour une porte de garage créée</a:t>
            </a:r>
          </a:p>
          <a:p>
            <a:endParaRPr lang="fr-FR" altLang="fr-F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D7DF3844-2AB9-4469-BEEF-B699B056CE89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55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6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CA" dirty="0"/>
              <a:t>Comment faire la modélisation Comportementale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altLang="fr-FR" smtClean="0"/>
              <a:t>Identifiez les zones complexes potentielles qui nécessitent plus de compréhension</a:t>
            </a:r>
          </a:p>
          <a:p>
            <a:pPr lvl="1"/>
            <a:r>
              <a:rPr lang="fr-CA" altLang="fr-FR" smtClean="0"/>
              <a:t>Nous minimisons les risques si nous comprenons ces composantes avant de commencer à programmer</a:t>
            </a:r>
          </a:p>
          <a:p>
            <a:pPr lvl="1"/>
            <a:r>
              <a:rPr lang="fr-CA" altLang="fr-FR" smtClean="0"/>
              <a:t>Modélisez ces zones complexes avec plus de détails jusqu’au point où vous êtes satisfaits qu’ils sont bien compris</a:t>
            </a:r>
          </a:p>
          <a:p>
            <a:r>
              <a:rPr lang="fr-CA" altLang="fr-FR" smtClean="0"/>
              <a:t>Utilisez des outils pour générer le code de vos modèles existants</a:t>
            </a:r>
          </a:p>
          <a:p>
            <a:pPr lvl="1"/>
            <a:r>
              <a:rPr lang="fr-CA" altLang="fr-FR" smtClean="0"/>
              <a:t>Ne comptez pas sur les outils sans examination (pour le moment!)</a:t>
            </a:r>
          </a:p>
          <a:p>
            <a:endParaRPr lang="fr-CA" altLang="fr-FR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8FAC2C7-D8C7-4913-98CC-546B38B734CC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56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91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dirty="0" smtClean="0"/>
              <a:t>Conception des classes avec Machines d'états</a:t>
            </a:r>
            <a:endParaRPr lang="fr-CA" dirty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Maintenez des machines d’états simple (le plus simple possible au moins) </a:t>
            </a:r>
          </a:p>
          <a:p>
            <a:pPr lvl="1"/>
            <a:r>
              <a:rPr lang="fr-FR" altLang="fr-FR" smtClean="0"/>
              <a:t>Les machines d’états peuvent rapidement devenir compliqués et cause de la confusion</a:t>
            </a:r>
          </a:p>
          <a:p>
            <a:pPr lvl="1"/>
            <a:r>
              <a:rPr lang="fr-FR" altLang="fr-FR" smtClean="0"/>
              <a:t>A tous temps, il faut suivre la loi: «  </a:t>
            </a:r>
            <a:r>
              <a:rPr lang="fr-CA" altLang="fr-FR" smtClean="0"/>
              <a:t>Moins, c'est mieux </a:t>
            </a:r>
            <a:r>
              <a:rPr lang="fr-FR" altLang="fr-FR" smtClean="0"/>
              <a:t>»</a:t>
            </a:r>
          </a:p>
          <a:p>
            <a:endParaRPr lang="fr-FR" altLang="fr-FR" smtClean="0"/>
          </a:p>
          <a:p>
            <a:r>
              <a:rPr lang="fr-FR" altLang="fr-FR" smtClean="0"/>
              <a:t>Si la machine d’état devient très compliqués, considérez de divisez le processus dans plusieurs classes</a:t>
            </a:r>
          </a:p>
          <a:p>
            <a:endParaRPr lang="fr-FR" altLang="fr-FR" smtClean="0"/>
          </a:p>
          <a:p>
            <a:r>
              <a:rPr lang="fr-FR" altLang="fr-FR" smtClean="0"/>
              <a:t>Essayez de maximisez l’utilisation des états composés au lieu de dépendre sure une conception plane (flat design)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481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2974CB-5686-404E-B457-133C713BD8F1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57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3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/>
              <a:t>Autres exemples de machines d’état </a:t>
            </a:r>
            <a:r>
              <a:rPr lang="fr-CA" dirty="0" err="1"/>
              <a:t>uml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FC0D20B-C351-4D0F-BC8C-1221D957C1F9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58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11413" y="1557338"/>
            <a:ext cx="4824412" cy="39592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On</a:t>
            </a:r>
            <a:endParaRPr lang="fr-CA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32138" y="2582863"/>
            <a:ext cx="1439862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Displaying Current Time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03800" y="2582863"/>
            <a:ext cx="1439863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Displaying Alarm Time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84438" y="2717800"/>
            <a:ext cx="287337" cy="28733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11" name="Straight Arrow Connector 10"/>
          <p:cNvCxnSpPr>
            <a:stCxn id="7" idx="6"/>
            <a:endCxn id="9" idx="1"/>
          </p:cNvCxnSpPr>
          <p:nvPr/>
        </p:nvCxnSpPr>
        <p:spPr>
          <a:xfrm>
            <a:off x="2771775" y="2862263"/>
            <a:ext cx="3603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3984625" y="2366963"/>
            <a:ext cx="1627188" cy="209550"/>
          </a:xfrm>
          <a:custGeom>
            <a:avLst/>
            <a:gdLst>
              <a:gd name="connsiteX0" fmla="*/ 0 w 1627464"/>
              <a:gd name="connsiteY0" fmla="*/ 193005 h 209783"/>
              <a:gd name="connsiteX1" fmla="*/ 746620 w 1627464"/>
              <a:gd name="connsiteY1" fmla="*/ 58 h 209783"/>
              <a:gd name="connsiteX2" fmla="*/ 1627464 w 1627464"/>
              <a:gd name="connsiteY2" fmla="*/ 209783 h 209783"/>
              <a:gd name="connsiteX3" fmla="*/ 1627464 w 1627464"/>
              <a:gd name="connsiteY3" fmla="*/ 209783 h 20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464" h="209783">
                <a:moveTo>
                  <a:pt x="0" y="193005"/>
                </a:moveTo>
                <a:cubicBezTo>
                  <a:pt x="237688" y="95133"/>
                  <a:pt x="475376" y="-2738"/>
                  <a:pt x="746620" y="58"/>
                </a:cubicBezTo>
                <a:cubicBezTo>
                  <a:pt x="1017864" y="2854"/>
                  <a:pt x="1627464" y="209783"/>
                  <a:pt x="1627464" y="209783"/>
                </a:cubicBezTo>
                <a:lnTo>
                  <a:pt x="1627464" y="209783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187" name="TextBox 12"/>
          <p:cNvSpPr txBox="1">
            <a:spLocks noChangeArrowheads="1"/>
          </p:cNvSpPr>
          <p:nvPr/>
        </p:nvSpPr>
        <p:spPr bwMode="auto">
          <a:xfrm>
            <a:off x="4211638" y="2133600"/>
            <a:ext cx="1152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Display Alarm</a:t>
            </a:r>
            <a:endParaRPr lang="fr-CA" altLang="fr-FR" sz="1200" b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1413" y="3644900"/>
            <a:ext cx="482441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925888" y="3144838"/>
            <a:ext cx="1803400" cy="192087"/>
          </a:xfrm>
          <a:custGeom>
            <a:avLst/>
            <a:gdLst>
              <a:gd name="connsiteX0" fmla="*/ 1803633 w 1803633"/>
              <a:gd name="connsiteY0" fmla="*/ 0 h 193022"/>
              <a:gd name="connsiteX1" fmla="*/ 1040235 w 1803633"/>
              <a:gd name="connsiteY1" fmla="*/ 192947 h 193022"/>
              <a:gd name="connsiteX2" fmla="*/ 0 w 1803633"/>
              <a:gd name="connsiteY2" fmla="*/ 25167 h 193022"/>
              <a:gd name="connsiteX3" fmla="*/ 0 w 1803633"/>
              <a:gd name="connsiteY3" fmla="*/ 25167 h 1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3" h="193022">
                <a:moveTo>
                  <a:pt x="1803633" y="0"/>
                </a:moveTo>
                <a:cubicBezTo>
                  <a:pt x="1572236" y="94376"/>
                  <a:pt x="1340840" y="188753"/>
                  <a:pt x="1040235" y="192947"/>
                </a:cubicBezTo>
                <a:cubicBezTo>
                  <a:pt x="739630" y="197141"/>
                  <a:pt x="0" y="25167"/>
                  <a:pt x="0" y="25167"/>
                </a:cubicBezTo>
                <a:lnTo>
                  <a:pt x="0" y="25167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190" name="TextBox 19"/>
          <p:cNvSpPr txBox="1">
            <a:spLocks noChangeArrowheads="1"/>
          </p:cNvSpPr>
          <p:nvPr/>
        </p:nvSpPr>
        <p:spPr bwMode="auto">
          <a:xfrm>
            <a:off x="4427538" y="3284538"/>
            <a:ext cx="11525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Timer (3 s)</a:t>
            </a:r>
            <a:endParaRPr lang="fr-CA" altLang="fr-FR" sz="1200" b="0"/>
          </a:p>
        </p:txBody>
      </p:sp>
      <p:sp>
        <p:nvSpPr>
          <p:cNvPr id="21" name="Rounded Rectangle 20"/>
          <p:cNvSpPr/>
          <p:nvPr/>
        </p:nvSpPr>
        <p:spPr>
          <a:xfrm>
            <a:off x="3132138" y="4076700"/>
            <a:ext cx="1439862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Playing Radio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010150" y="4076700"/>
            <a:ext cx="1439863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Playing CD</a:t>
            </a:r>
            <a:endParaRPr lang="fr-CA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284663" y="5876925"/>
            <a:ext cx="1439862" cy="558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600" dirty="0">
                <a:solidFill>
                  <a:schemeClr val="tx1"/>
                </a:solidFill>
              </a:rPr>
              <a:t>off</a:t>
            </a:r>
            <a:endParaRPr lang="fr-CA" sz="16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364163" y="55165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5" name="TextBox 26"/>
          <p:cNvSpPr txBox="1">
            <a:spLocks noChangeArrowheads="1"/>
          </p:cNvSpPr>
          <p:nvPr/>
        </p:nvSpPr>
        <p:spPr bwMode="auto">
          <a:xfrm>
            <a:off x="5364163" y="5516563"/>
            <a:ext cx="5762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Off</a:t>
            </a:r>
            <a:endParaRPr lang="fr-CA" altLang="fr-FR" sz="1200" b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4572000" y="5516563"/>
            <a:ext cx="0" cy="360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97" name="TextBox 29"/>
          <p:cNvSpPr txBox="1">
            <a:spLocks noChangeArrowheads="1"/>
          </p:cNvSpPr>
          <p:nvPr/>
        </p:nvSpPr>
        <p:spPr bwMode="auto">
          <a:xfrm>
            <a:off x="4067175" y="555942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On</a:t>
            </a:r>
            <a:endParaRPr lang="fr-CA" altLang="fr-FR" sz="1200" b="0"/>
          </a:p>
        </p:txBody>
      </p:sp>
      <p:sp>
        <p:nvSpPr>
          <p:cNvPr id="28" name="Oval 27"/>
          <p:cNvSpPr/>
          <p:nvPr/>
        </p:nvSpPr>
        <p:spPr>
          <a:xfrm>
            <a:off x="3708400" y="4868863"/>
            <a:ext cx="35877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H</a:t>
            </a:r>
            <a:endParaRPr lang="fr-CA" dirty="0">
              <a:solidFill>
                <a:schemeClr val="tx1"/>
              </a:solidFill>
            </a:endParaRPr>
          </a:p>
        </p:txBody>
      </p:sp>
      <p:cxnSp>
        <p:nvCxnSpPr>
          <p:cNvPr id="59393" name="Straight Arrow Connector 59392"/>
          <p:cNvCxnSpPr>
            <a:endCxn id="28" idx="4"/>
          </p:cNvCxnSpPr>
          <p:nvPr/>
        </p:nvCxnSpPr>
        <p:spPr>
          <a:xfrm flipV="1">
            <a:off x="3887788" y="5229225"/>
            <a:ext cx="0" cy="27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0" name="TextBox 36"/>
          <p:cNvSpPr txBox="1">
            <a:spLocks noChangeArrowheads="1"/>
          </p:cNvSpPr>
          <p:nvPr/>
        </p:nvSpPr>
        <p:spPr bwMode="auto">
          <a:xfrm>
            <a:off x="3492500" y="5227638"/>
            <a:ext cx="57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On</a:t>
            </a:r>
            <a:endParaRPr lang="fr-CA" altLang="fr-FR" sz="1200" b="0"/>
          </a:p>
        </p:txBody>
      </p:sp>
      <p:sp>
        <p:nvSpPr>
          <p:cNvPr id="59397" name="Oval 59396"/>
          <p:cNvSpPr/>
          <p:nvPr/>
        </p:nvSpPr>
        <p:spPr>
          <a:xfrm>
            <a:off x="2484438" y="4214813"/>
            <a:ext cx="287337" cy="2905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cxnSp>
        <p:nvCxnSpPr>
          <p:cNvPr id="59399" name="Straight Arrow Connector 59398"/>
          <p:cNvCxnSpPr>
            <a:stCxn id="59397" idx="6"/>
            <a:endCxn id="21" idx="1"/>
          </p:cNvCxnSpPr>
          <p:nvPr/>
        </p:nvCxnSpPr>
        <p:spPr>
          <a:xfrm flipV="1">
            <a:off x="2771775" y="4356100"/>
            <a:ext cx="360363" cy="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4122738" y="3879850"/>
            <a:ext cx="1627187" cy="209550"/>
          </a:xfrm>
          <a:custGeom>
            <a:avLst/>
            <a:gdLst>
              <a:gd name="connsiteX0" fmla="*/ 0 w 1627464"/>
              <a:gd name="connsiteY0" fmla="*/ 193005 h 209783"/>
              <a:gd name="connsiteX1" fmla="*/ 746620 w 1627464"/>
              <a:gd name="connsiteY1" fmla="*/ 58 h 209783"/>
              <a:gd name="connsiteX2" fmla="*/ 1627464 w 1627464"/>
              <a:gd name="connsiteY2" fmla="*/ 209783 h 209783"/>
              <a:gd name="connsiteX3" fmla="*/ 1627464 w 1627464"/>
              <a:gd name="connsiteY3" fmla="*/ 209783 h 20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7464" h="209783">
                <a:moveTo>
                  <a:pt x="0" y="193005"/>
                </a:moveTo>
                <a:cubicBezTo>
                  <a:pt x="237688" y="95133"/>
                  <a:pt x="475376" y="-2738"/>
                  <a:pt x="746620" y="58"/>
                </a:cubicBezTo>
                <a:cubicBezTo>
                  <a:pt x="1017864" y="2854"/>
                  <a:pt x="1627464" y="209783"/>
                  <a:pt x="1627464" y="209783"/>
                </a:cubicBezTo>
                <a:lnTo>
                  <a:pt x="1627464" y="209783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204" name="TextBox 42"/>
          <p:cNvSpPr txBox="1">
            <a:spLocks noChangeArrowheads="1"/>
          </p:cNvSpPr>
          <p:nvPr/>
        </p:nvSpPr>
        <p:spPr bwMode="auto">
          <a:xfrm>
            <a:off x="4349750" y="3644900"/>
            <a:ext cx="11525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Play CD</a:t>
            </a:r>
            <a:endParaRPr lang="fr-CA" altLang="fr-FR" sz="1200" b="0"/>
          </a:p>
        </p:txBody>
      </p:sp>
      <p:sp>
        <p:nvSpPr>
          <p:cNvPr id="44" name="Freeform 43"/>
          <p:cNvSpPr/>
          <p:nvPr/>
        </p:nvSpPr>
        <p:spPr>
          <a:xfrm>
            <a:off x="4064000" y="4656138"/>
            <a:ext cx="1803400" cy="193675"/>
          </a:xfrm>
          <a:custGeom>
            <a:avLst/>
            <a:gdLst>
              <a:gd name="connsiteX0" fmla="*/ 1803633 w 1803633"/>
              <a:gd name="connsiteY0" fmla="*/ 0 h 193022"/>
              <a:gd name="connsiteX1" fmla="*/ 1040235 w 1803633"/>
              <a:gd name="connsiteY1" fmla="*/ 192947 h 193022"/>
              <a:gd name="connsiteX2" fmla="*/ 0 w 1803633"/>
              <a:gd name="connsiteY2" fmla="*/ 25167 h 193022"/>
              <a:gd name="connsiteX3" fmla="*/ 0 w 1803633"/>
              <a:gd name="connsiteY3" fmla="*/ 25167 h 19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633" h="193022">
                <a:moveTo>
                  <a:pt x="1803633" y="0"/>
                </a:moveTo>
                <a:cubicBezTo>
                  <a:pt x="1572236" y="94376"/>
                  <a:pt x="1340840" y="188753"/>
                  <a:pt x="1040235" y="192947"/>
                </a:cubicBezTo>
                <a:cubicBezTo>
                  <a:pt x="739630" y="197141"/>
                  <a:pt x="0" y="25167"/>
                  <a:pt x="0" y="25167"/>
                </a:cubicBezTo>
                <a:lnTo>
                  <a:pt x="0" y="25167"/>
                </a:lnTo>
              </a:path>
            </a:pathLst>
          </a:cu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CA"/>
          </a:p>
        </p:txBody>
      </p:sp>
      <p:sp>
        <p:nvSpPr>
          <p:cNvPr id="50206" name="TextBox 44"/>
          <p:cNvSpPr txBox="1">
            <a:spLocks noChangeArrowheads="1"/>
          </p:cNvSpPr>
          <p:nvPr/>
        </p:nvSpPr>
        <p:spPr bwMode="auto">
          <a:xfrm>
            <a:off x="4567238" y="4808538"/>
            <a:ext cx="1150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200" b="0"/>
              <a:t>Play Radio</a:t>
            </a:r>
            <a:endParaRPr lang="fr-CA" altLang="fr-FR" sz="1200" b="0"/>
          </a:p>
        </p:txBody>
      </p:sp>
    </p:spTree>
    <p:extLst>
      <p:ext uri="{BB962C8B-B14F-4D97-AF65-F5344CB8AC3E}">
        <p14:creationId xmlns:p14="http://schemas.microsoft.com/office/powerpoint/2010/main" val="36193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Autres exemples de machines d’état </a:t>
            </a:r>
            <a:r>
              <a:rPr lang="fr-CA" dirty="0" err="1" smtClean="0"/>
              <a:t>uml</a:t>
            </a:r>
            <a:endParaRPr lang="fr-CA" dirty="0"/>
          </a:p>
        </p:txBody>
      </p:sp>
      <p:pic>
        <p:nvPicPr>
          <p:cNvPr id="51203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0"/>
          <a:stretch>
            <a:fillRect/>
          </a:stretch>
        </p:blipFill>
        <p:spPr>
          <a:xfrm>
            <a:off x="2278063" y="1547813"/>
            <a:ext cx="4741862" cy="497681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688A190-5612-4079-AD2B-73B21B87FE15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59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51206" name="TextBox 7"/>
          <p:cNvSpPr txBox="1">
            <a:spLocks noChangeArrowheads="1"/>
          </p:cNvSpPr>
          <p:nvPr/>
        </p:nvSpPr>
        <p:spPr bwMode="auto">
          <a:xfrm>
            <a:off x="684213" y="1700213"/>
            <a:ext cx="2519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CA" altLang="fr-FR" sz="1800" b="0"/>
              <a:t>Machine d'état d’un vole</a:t>
            </a:r>
            <a:endParaRPr lang="fr-CA" altLang="fr-FR" sz="1800" b="0"/>
          </a:p>
        </p:txBody>
      </p:sp>
    </p:spTree>
    <p:extLst>
      <p:ext uri="{BB962C8B-B14F-4D97-AF65-F5344CB8AC3E}">
        <p14:creationId xmlns:p14="http://schemas.microsoft.com/office/powerpoint/2010/main" val="25254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Transitions</a:t>
            </a:r>
            <a:endParaRPr lang="fr-CA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7620000" cy="4373563"/>
          </a:xfrm>
        </p:spPr>
        <p:txBody>
          <a:bodyPr/>
          <a:lstStyle/>
          <a:p>
            <a:r>
              <a:rPr lang="fr-FR" altLang="fr-FR" smtClean="0"/>
              <a:t>Une transition représente un changement d’état en réponse à un évènement </a:t>
            </a:r>
          </a:p>
          <a:p>
            <a:pPr lvl="1"/>
            <a:r>
              <a:rPr lang="fr-FR" altLang="fr-FR" smtClean="0"/>
              <a:t>It est supposé se produire d’une façon instantanée (ça ne prend pas du temps)</a:t>
            </a:r>
          </a:p>
          <a:p>
            <a:r>
              <a:rPr lang="fr-FR" altLang="fr-FR" smtClean="0"/>
              <a:t>Une transition peut avoir </a:t>
            </a:r>
          </a:p>
          <a:p>
            <a:pPr lvl="1"/>
            <a:r>
              <a:rPr lang="fr-FR" altLang="fr-FR" b="1" smtClean="0"/>
              <a:t>Un Déclencheur (Trigger)</a:t>
            </a:r>
            <a:r>
              <a:rPr lang="fr-FR" altLang="fr-FR" smtClean="0"/>
              <a:t>: la cause de la transition qui peut être un évènement ou le passage du temps</a:t>
            </a:r>
          </a:p>
          <a:p>
            <a:pPr lvl="1"/>
            <a:r>
              <a:rPr lang="fr-FR" altLang="fr-FR" b="1" smtClean="0"/>
              <a:t>Une Garde (Guard): </a:t>
            </a:r>
            <a:r>
              <a:rPr lang="fr-FR" altLang="fr-FR" smtClean="0"/>
              <a:t>une condition qui doit être vraie pour que le déclencheur cause la transition</a:t>
            </a:r>
          </a:p>
          <a:p>
            <a:pPr lvl="1"/>
            <a:r>
              <a:rPr lang="fr-FR" altLang="fr-FR" b="1" smtClean="0"/>
              <a:t>Un Effet (Effect): </a:t>
            </a:r>
            <a:r>
              <a:rPr lang="fr-FR" altLang="fr-FR" smtClean="0"/>
              <a:t>une action qui va être invoquée directement sur le système ou l’objet modélisé lorsque la transition se produit</a:t>
            </a:r>
            <a:endParaRPr lang="fr-FR" altLang="fr-FR" b="1" smtClean="0"/>
          </a:p>
          <a:p>
            <a:pPr lvl="1"/>
            <a:endParaRPr lang="fr-FR" altLang="fr-FR" smtClean="0"/>
          </a:p>
          <a:p>
            <a:pPr lvl="1"/>
            <a:endParaRPr lang="fr-FR" altLang="fr-FR" smtClean="0"/>
          </a:p>
          <a:p>
            <a:pPr lvl="1"/>
            <a:endParaRPr lang="fr-FR" altLang="fr-FR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FEDCB2C-B95F-4008-996B-9BBB9F81C8C5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/>
              <a:t>Autres exemples de machines d’état </a:t>
            </a:r>
            <a:r>
              <a:rPr lang="fr-CA" dirty="0" err="1"/>
              <a:t>uml</a:t>
            </a:r>
            <a:endParaRPr lang="fr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SEG2106 – Winter 2014 – Hussein Al Osman</a:t>
            </a:r>
            <a:endParaRPr lang="en-US" dirty="0"/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0F51CD5-72F2-461B-BF8C-BBF907795D9A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60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sp>
        <p:nvSpPr>
          <p:cNvPr id="52229" name="TextBox 7"/>
          <p:cNvSpPr txBox="1">
            <a:spLocks noChangeArrowheads="1"/>
          </p:cNvSpPr>
          <p:nvPr/>
        </p:nvSpPr>
        <p:spPr bwMode="auto">
          <a:xfrm>
            <a:off x="684213" y="1700213"/>
            <a:ext cx="25193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1800" b="0"/>
              <a:t>Machine d'état d’un vole (avec un état complexe)</a:t>
            </a:r>
          </a:p>
        </p:txBody>
      </p:sp>
      <p:pic>
        <p:nvPicPr>
          <p:cNvPr id="52230" name="Picture 8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685925"/>
            <a:ext cx="5840412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78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Actions D’états</a:t>
            </a:r>
            <a:endParaRPr lang="fr-CA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/>
            <a:r>
              <a:rPr lang="fr-FR" altLang="fr-FR" smtClean="0"/>
              <a:t>Un effet peut être associé avec une transition</a:t>
            </a:r>
          </a:p>
          <a:p>
            <a:pPr indent="-182563"/>
            <a:r>
              <a:rPr lang="fr-FR" altLang="fr-FR" smtClean="0"/>
              <a:t>Si l’état de destination est associé avec plusieurs transitions d’arrivée </a:t>
            </a:r>
            <a:r>
              <a:rPr lang="fr-FR" altLang="fr-FR" i="1" smtClean="0"/>
              <a:t>(plusieurs transitons arrive a cet état), </a:t>
            </a:r>
            <a:r>
              <a:rPr lang="fr-FR" altLang="fr-FR" smtClean="0"/>
              <a:t>et chaque transition possède le même effet:</a:t>
            </a:r>
          </a:p>
          <a:p>
            <a:pPr lvl="1"/>
            <a:r>
              <a:rPr lang="fr-FR" altLang="fr-FR" smtClean="0"/>
              <a:t>Ce serait mieux d’associer l’effet avec les états (au lieu des transitions)</a:t>
            </a:r>
          </a:p>
          <a:p>
            <a:pPr lvl="1"/>
            <a:r>
              <a:rPr lang="fr-FR" altLang="fr-FR" smtClean="0"/>
              <a:t>On peut réaliser cela en utilisant un effet d’entrée</a:t>
            </a:r>
          </a:p>
          <a:p>
            <a:pPr lvl="1"/>
            <a:r>
              <a:rPr lang="fr-FR" altLang="fr-FR" smtClean="0"/>
              <a:t>On peut aussi ajouter un effet de sortie</a:t>
            </a:r>
          </a:p>
          <a:p>
            <a:pPr lvl="1"/>
            <a:endParaRPr lang="fr-FR" altLang="fr-FR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5EAEE8A-3B1D-4059-961D-C511D768F3F3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06963"/>
            <a:ext cx="2552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CA" dirty="0" smtClean="0"/>
              <a:t>Auto Transition</a:t>
            </a:r>
            <a:endParaRPr lang="fr-CA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182563"/>
            <a:r>
              <a:rPr lang="fr-FR" altLang="fr-FR" smtClean="0"/>
              <a:t>Un état peut avoir une transition qui est dirigée vers lui-même: auto transition</a:t>
            </a:r>
          </a:p>
          <a:p>
            <a:pPr indent="-182563"/>
            <a:r>
              <a:rPr lang="fr-FR" altLang="fr-FR" smtClean="0"/>
              <a:t>Ceci est plus utile quand un effet est associé avec la transition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BADA0FC-9C80-424A-9CF2-3B53DA0823D1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3014663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934200" cy="1371600"/>
          </a:xfrm>
        </p:spPr>
        <p:txBody>
          <a:bodyPr/>
          <a:lstStyle/>
          <a:p>
            <a:pPr>
              <a:defRPr/>
            </a:pPr>
            <a:r>
              <a:rPr lang="fr-FR" dirty="0"/>
              <a:t>Revenant à notre exemple </a:t>
            </a:r>
            <a:r>
              <a:rPr lang="fr-FR" dirty="0" smtClean="0"/>
              <a:t>initial</a:t>
            </a:r>
            <a:endParaRPr lang="en-CA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Exemple pour modéliser les états d’une porte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mtClean="0">
                <a:solidFill>
                  <a:srgbClr val="000000"/>
                </a:solidFill>
              </a:rPr>
              <a:t>SEG2506 – Hiver 2014 – Hussein Al Osman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pitchFamily="34" charset="0"/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9D48B7C-DCB7-4B1D-84E8-612808C54994}" type="slidenum">
              <a:rPr lang="fr-CA" altLang="fr-FR" sz="1200" b="0" smtClean="0">
                <a:solidFill>
                  <a:srgbClr val="898989"/>
                </a:solidFill>
                <a:cs typeface="Arial" pitchFamily="34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fr-CA" altLang="fr-FR" sz="1200" b="0" smtClean="0">
              <a:solidFill>
                <a:srgbClr val="898989"/>
              </a:solidFill>
              <a:cs typeface="Arial" pitchFamily="34" charset="0"/>
            </a:endParaRP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060575"/>
            <a:ext cx="3473450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8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2833</Words>
  <Application>Microsoft Office PowerPoint</Application>
  <PresentationFormat>On-screen Show (4:3)</PresentationFormat>
  <Paragraphs>493</Paragraphs>
  <Slides>60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Thème Office</vt:lpstr>
      <vt:lpstr>1_Essential</vt:lpstr>
      <vt:lpstr>Visio</vt:lpstr>
      <vt:lpstr>Machines d’états UML</vt:lpstr>
      <vt:lpstr>Exemple d’une Machine d’états</vt:lpstr>
      <vt:lpstr>états</vt:lpstr>
      <vt:lpstr>états</vt:lpstr>
      <vt:lpstr>Transitions</vt:lpstr>
      <vt:lpstr>Transitions</vt:lpstr>
      <vt:lpstr>Actions D’états</vt:lpstr>
      <vt:lpstr>Auto Transition</vt:lpstr>
      <vt:lpstr>Revenant à notre exemple initial</vt:lpstr>
      <vt:lpstr>Décisions</vt:lpstr>
      <vt:lpstr>Décisions</vt:lpstr>
      <vt:lpstr>états composés</vt:lpstr>
      <vt:lpstr>états composés - Exemple</vt:lpstr>
      <vt:lpstr>états composés - Exemple</vt:lpstr>
      <vt:lpstr>Points D’entrée</vt:lpstr>
      <vt:lpstr>Points D’entrée</vt:lpstr>
      <vt:lpstr>Points de Sortie Alternative</vt:lpstr>
      <vt:lpstr>Cas d’utilisation – ATM – Valider le NIP (1)</vt:lpstr>
      <vt:lpstr>Cas d’utilisation – ATM – Valider le NIP (2)</vt:lpstr>
      <vt:lpstr>Cas d’utilisation – ATM – Valider le NIP (3)</vt:lpstr>
      <vt:lpstr>Exemple Machine ATM</vt:lpstr>
      <vt:lpstr>Exemple Machine ATM</vt:lpstr>
      <vt:lpstr>Section 4</vt:lpstr>
      <vt:lpstr>sujets</vt:lpstr>
      <vt:lpstr>séance passée</vt:lpstr>
      <vt:lpstr>États d’histoire</vt:lpstr>
      <vt:lpstr>États d’histoire</vt:lpstr>
      <vt:lpstr>Régions concurrentielles</vt:lpstr>
      <vt:lpstr>Régions concurrentielles</vt:lpstr>
      <vt:lpstr>Régions orthogonales</vt:lpstr>
      <vt:lpstr>Exemple du clavier (1)</vt:lpstr>
      <vt:lpstr>Exemple du clavier (2)</vt:lpstr>
      <vt:lpstr>Porte du garage – étude de cas</vt:lpstr>
      <vt:lpstr>Exigences du Client</vt:lpstr>
      <vt:lpstr>Exigences du Client</vt:lpstr>
      <vt:lpstr>Diagramme de cas d’utilisation</vt:lpstr>
      <vt:lpstr>Cas d’utilisation: effectuer un diagnostic</vt:lpstr>
      <vt:lpstr>Cas d’utilisation: Ouvrir la porte</vt:lpstr>
      <vt:lpstr>Cas d’utilisation: fermer la porte</vt:lpstr>
      <vt:lpstr>Modélisation comportementale de haut niveau</vt:lpstr>
      <vt:lpstr>Modèle structural de haut niveau</vt:lpstr>
      <vt:lpstr>Modèle structural raffiné</vt:lpstr>
      <vt:lpstr>Modèle comportemental raffiné – unité moteur</vt:lpstr>
      <vt:lpstr>Modèle comportemental raffiné – unité détecteur</vt:lpstr>
      <vt:lpstr>Ne vous-endormez pas!</vt:lpstr>
      <vt:lpstr>programmation</vt:lpstr>
      <vt:lpstr>Classe de générateur d’événement</vt:lpstr>
      <vt:lpstr>Classe détectrice</vt:lpstr>
      <vt:lpstr>Classe détectrice</vt:lpstr>
      <vt:lpstr>Démo Umple</vt:lpstr>
      <vt:lpstr>CODE Umple pour machine d’état à unité moteur</vt:lpstr>
      <vt:lpstr>Fragments de code de la classe moteur</vt:lpstr>
      <vt:lpstr>Quand utiliser des machines d’état?</vt:lpstr>
      <vt:lpstr>Modélisation comportementale en excès</vt:lpstr>
      <vt:lpstr>Comment faire la modélisation Comportementale</vt:lpstr>
      <vt:lpstr>Comment faire la modélisation Comportementale</vt:lpstr>
      <vt:lpstr>Conception des classes avec Machines d'états</vt:lpstr>
      <vt:lpstr>Autres exemples de machines d’état uml</vt:lpstr>
      <vt:lpstr>Autres exemples de machines d’état uml</vt:lpstr>
      <vt:lpstr>Autres exemples de machines d’état uml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Séance 0</dc:title>
  <dc:creator>halosman</dc:creator>
  <cp:lastModifiedBy>Gregor v. Bochmann</cp:lastModifiedBy>
  <cp:revision>12</cp:revision>
  <dcterms:created xsi:type="dcterms:W3CDTF">2014-09-04T14:27:39Z</dcterms:created>
  <dcterms:modified xsi:type="dcterms:W3CDTF">2015-01-13T22:44:38Z</dcterms:modified>
</cp:coreProperties>
</file>